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 id="2147483725" r:id="rId2"/>
    <p:sldMasterId id="2147483737" r:id="rId3"/>
    <p:sldMasterId id="2147483761" r:id="rId4"/>
  </p:sldMasterIdLst>
  <p:sldIdLst>
    <p:sldId id="256" r:id="rId5"/>
    <p:sldId id="257" r:id="rId6"/>
    <p:sldId id="258" r:id="rId7"/>
    <p:sldId id="259" r:id="rId8"/>
    <p:sldId id="270" r:id="rId9"/>
    <p:sldId id="268" r:id="rId10"/>
    <p:sldId id="267" r:id="rId11"/>
    <p:sldId id="271" r:id="rId12"/>
    <p:sldId id="272" r:id="rId13"/>
    <p:sldId id="263" r:id="rId14"/>
    <p:sldId id="264"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6" d="100"/>
          <a:sy n="76" d="100"/>
        </p:scale>
        <p:origin x="-293" y="21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984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115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6039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1710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125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9903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0639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128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0029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2306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931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4732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398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8797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3762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3121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1260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566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6302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7708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7426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650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0875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81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063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1150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0078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B61BEF0D-F0BB-DE4B-95CE-6DB70DBA9567}" type="datetimeFigureOut">
              <a:rPr lang="en-US" smtClean="0"/>
              <a:pPr/>
              <a:t>10/13/2023</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D57F1E4F-1CFF-5643-939E-217C01CDF565}" type="slidenum">
              <a:rPr lang="en-US" smtClean="0"/>
              <a:pPr/>
              <a:t>‹#›</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6321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746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447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470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669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1BFCC-3343-4AD2-B815-578112B7278A}" type="datetimeFigureOut">
              <a:rPr lang="en-GB" smtClean="0">
                <a:solidFill>
                  <a:prstClr val="black">
                    <a:tint val="75000"/>
                  </a:prstClr>
                </a:solidFill>
              </a:rPr>
              <a:pPr/>
              <a:t>13/10/2023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CCE0FF-4CE9-44CB-890F-A9FBEF041DE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057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F1BFCC-3343-4AD2-B815-578112B7278A}" type="datetimeFigureOut">
              <a:rPr lang="en-GB" smtClean="0">
                <a:solidFill>
                  <a:prstClr val="black">
                    <a:tint val="75000"/>
                  </a:prstClr>
                </a:solidFill>
              </a:rPr>
              <a:pPr defTabSz="914400"/>
              <a:t>13/10/2023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4CCE0FF-4CE9-44CB-890F-A9FBEF041DE5}"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42026895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F1BFCC-3343-4AD2-B815-578112B7278A}" type="datetimeFigureOut">
              <a:rPr lang="en-GB" smtClean="0">
                <a:solidFill>
                  <a:prstClr val="black">
                    <a:tint val="75000"/>
                  </a:prstClr>
                </a:solidFill>
              </a:rPr>
              <a:pPr defTabSz="914400"/>
              <a:t>13/10/2023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4CCE0FF-4CE9-44CB-890F-A9FBEF041DE5}"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25588327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F1BFCC-3343-4AD2-B815-578112B7278A}" type="datetimeFigureOut">
              <a:rPr lang="en-GB" smtClean="0">
                <a:solidFill>
                  <a:prstClr val="black">
                    <a:tint val="75000"/>
                  </a:prstClr>
                </a:solidFill>
              </a:rPr>
              <a:pPr defTabSz="914400"/>
              <a:t>13/10/2023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4CCE0FF-4CE9-44CB-890F-A9FBEF041DE5}"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407892217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pPr defTabSz="914400"/>
            <a:fld id="{5CF1BFCC-3343-4AD2-B815-578112B7278A}" type="datetimeFigureOut">
              <a:rPr lang="en-GB" smtClean="0">
                <a:solidFill>
                  <a:prstClr val="black">
                    <a:tint val="75000"/>
                  </a:prstClr>
                </a:solidFill>
              </a:rPr>
              <a:pPr defTabSz="914400"/>
              <a:t>13/10/2023</a:t>
            </a:fld>
            <a:endParaRPr lang="en-GB">
              <a:solidFill>
                <a:prstClr val="black">
                  <a:tint val="75000"/>
                </a:prstClr>
              </a:solidFill>
            </a:endParaRPr>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pPr defTabSz="914400"/>
            <a:fld id="{94CCE0FF-4CE9-44CB-890F-A9FBEF041DE5}" type="slidenum">
              <a:rPr lang="en-GB" smtClean="0">
                <a:solidFill>
                  <a:prstClr val="black">
                    <a:tint val="75000"/>
                  </a:prstClr>
                </a:solidFill>
              </a:rPr>
              <a:pPr defTabSz="914400"/>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png"/><Relationship Id="rId18" Type="http://schemas.openxmlformats.org/officeDocument/2006/relationships/oleObject" Target="../embeddings/oleObject4.bin"/><Relationship Id="rId26" Type="http://schemas.openxmlformats.org/officeDocument/2006/relationships/oleObject" Target="../embeddings/oleObject7.bin"/><Relationship Id="rId3" Type="http://schemas.openxmlformats.org/officeDocument/2006/relationships/image" Target="../media/image13.emf"/><Relationship Id="rId21" Type="http://schemas.openxmlformats.org/officeDocument/2006/relationships/oleObject" Target="../embeddings/oleObject5.bin"/><Relationship Id="rId34" Type="http://schemas.openxmlformats.org/officeDocument/2006/relationships/image" Target="../media/image12.emf"/><Relationship Id="rId7" Type="http://schemas.openxmlformats.org/officeDocument/2006/relationships/image" Target="../media/image15.emf"/><Relationship Id="rId12" Type="http://schemas.openxmlformats.org/officeDocument/2006/relationships/image" Target="../media/image20.emf"/><Relationship Id="rId17" Type="http://schemas.openxmlformats.org/officeDocument/2006/relationships/image" Target="../media/image5.emf"/><Relationship Id="rId25" Type="http://schemas.openxmlformats.org/officeDocument/2006/relationships/image" Target="../media/image23.emf"/><Relationship Id="rId33" Type="http://schemas.openxmlformats.org/officeDocument/2006/relationships/oleObject" Target="../embeddings/oleObject10.bin"/><Relationship Id="rId2" Type="http://schemas.openxmlformats.org/officeDocument/2006/relationships/slideLayout" Target="../slideLayouts/slideLayout7.xml"/><Relationship Id="rId16" Type="http://schemas.openxmlformats.org/officeDocument/2006/relationships/oleObject" Target="../embeddings/oleObject3.bin"/><Relationship Id="rId20" Type="http://schemas.openxmlformats.org/officeDocument/2006/relationships/image" Target="../media/image22.emf"/><Relationship Id="rId29" Type="http://schemas.openxmlformats.org/officeDocument/2006/relationships/image" Target="../media/image10.emf"/><Relationship Id="rId1" Type="http://schemas.openxmlformats.org/officeDocument/2006/relationships/vmlDrawing" Target="../drawings/vmlDrawing1.vml"/><Relationship Id="rId6" Type="http://schemas.openxmlformats.org/officeDocument/2006/relationships/image" Target="../media/image14.emf"/><Relationship Id="rId11" Type="http://schemas.openxmlformats.org/officeDocument/2006/relationships/image" Target="../media/image19.emf"/><Relationship Id="rId24" Type="http://schemas.openxmlformats.org/officeDocument/2006/relationships/image" Target="../media/image8.emf"/><Relationship Id="rId32" Type="http://schemas.openxmlformats.org/officeDocument/2006/relationships/image" Target="../media/image11.emf"/><Relationship Id="rId5" Type="http://schemas.openxmlformats.org/officeDocument/2006/relationships/image" Target="../media/image3.emf"/><Relationship Id="rId15" Type="http://schemas.openxmlformats.org/officeDocument/2006/relationships/image" Target="../media/image4.emf"/><Relationship Id="rId23" Type="http://schemas.openxmlformats.org/officeDocument/2006/relationships/oleObject" Target="../embeddings/oleObject6.bin"/><Relationship Id="rId28" Type="http://schemas.openxmlformats.org/officeDocument/2006/relationships/oleObject" Target="../embeddings/oleObject8.bin"/><Relationship Id="rId10" Type="http://schemas.openxmlformats.org/officeDocument/2006/relationships/image" Target="../media/image18.emf"/><Relationship Id="rId19" Type="http://schemas.openxmlformats.org/officeDocument/2006/relationships/image" Target="../media/image6.emf"/><Relationship Id="rId31" Type="http://schemas.openxmlformats.org/officeDocument/2006/relationships/oleObject" Target="../embeddings/oleObject9.bin"/><Relationship Id="rId4" Type="http://schemas.openxmlformats.org/officeDocument/2006/relationships/oleObject" Target="../embeddings/oleObject1.bin"/><Relationship Id="rId9" Type="http://schemas.openxmlformats.org/officeDocument/2006/relationships/image" Target="../media/image17.png"/><Relationship Id="rId14" Type="http://schemas.openxmlformats.org/officeDocument/2006/relationships/oleObject" Target="../embeddings/oleObject2.bin"/><Relationship Id="rId22" Type="http://schemas.openxmlformats.org/officeDocument/2006/relationships/image" Target="../media/image7.emf"/><Relationship Id="rId27" Type="http://schemas.openxmlformats.org/officeDocument/2006/relationships/image" Target="../media/image9.emf"/><Relationship Id="rId30" Type="http://schemas.openxmlformats.org/officeDocument/2006/relationships/image" Target="../media/image2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rtl="0">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Preparation of aspirin </a:t>
            </a:r>
            <a:r>
              <a:rPr lang="en-US" sz="4400" dirty="0">
                <a:latin typeface="Calibri" panose="020F0502020204030204" pitchFamily="34" charset="0"/>
                <a:ea typeface="Calibri" panose="020F0502020204030204" pitchFamily="34" charset="0"/>
                <a:cs typeface="Arial" panose="020B0604020202020204" pitchFamily="34" charset="0"/>
              </a:rPr>
              <a:t/>
            </a:r>
            <a:br>
              <a:rPr lang="en-US" sz="44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Subtitle 2"/>
          <p:cNvSpPr>
            <a:spLocks noGrp="1"/>
          </p:cNvSpPr>
          <p:nvPr>
            <p:ph type="subTitle" idx="1"/>
          </p:nvPr>
        </p:nvSpPr>
        <p:spPr/>
        <p:txBody>
          <a:bodyPr>
            <a:normAutofit fontScale="85000" lnSpcReduction="10000"/>
          </a:bodyPr>
          <a:lstStyle/>
          <a:p>
            <a:pPr marR="0" lvl="0" algn="ctr">
              <a:spcBef>
                <a:spcPts val="0"/>
              </a:spcBef>
              <a:buClrTx/>
              <a:buSzTx/>
            </a:pPr>
            <a:r>
              <a:rPr lang="ar-SA" sz="3200" b="1" dirty="0">
                <a:solidFill>
                  <a:srgbClr val="FF0000"/>
                </a:solidFill>
                <a:latin typeface="Calibri"/>
              </a:rPr>
              <a:t>Lecturer  Raghad Aldoghachi</a:t>
            </a:r>
          </a:p>
          <a:p>
            <a:pPr algn="ctr" rtl="0"/>
            <a:r>
              <a:rPr lang="en-US" sz="4000" dirty="0" smtClean="0"/>
              <a:t> </a:t>
            </a:r>
            <a:endParaRPr lang="en-US" sz="4000" dirty="0"/>
          </a:p>
        </p:txBody>
      </p:sp>
    </p:spTree>
    <p:extLst>
      <p:ext uri="{BB962C8B-B14F-4D97-AF65-F5344CB8AC3E}">
        <p14:creationId xmlns:p14="http://schemas.microsoft.com/office/powerpoint/2010/main" val="287203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2414"/>
          </a:xfrm>
        </p:spPr>
        <p:txBody>
          <a:bodyPr>
            <a:normAutofit fontScale="90000"/>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r>
              <a:rPr lang="en-US" dirty="0">
                <a:solidFill>
                  <a:srgbClr val="2E75B6"/>
                </a:solidFill>
                <a:latin typeface="Times New Roman" panose="02020603050405020304" pitchFamily="18" charset="0"/>
                <a:ea typeface="Calibri" panose="020F0502020204030204" pitchFamily="34" charset="0"/>
                <a:cs typeface="Arial" panose="020B0604020202020204" pitchFamily="34" charset="0"/>
              </a:rPr>
              <a:t>Purification</a:t>
            </a:r>
            <a:endParaRPr lang="en-US" dirty="0"/>
          </a:p>
        </p:txBody>
      </p:sp>
      <p:sp>
        <p:nvSpPr>
          <p:cNvPr id="3" name="Content Placeholder 2"/>
          <p:cNvSpPr>
            <a:spLocks noGrp="1"/>
          </p:cNvSpPr>
          <p:nvPr>
            <p:ph idx="1"/>
          </p:nvPr>
        </p:nvSpPr>
        <p:spPr>
          <a:xfrm>
            <a:off x="2589212" y="1159099"/>
            <a:ext cx="8915400" cy="4752123"/>
          </a:xfrm>
        </p:spPr>
        <p:txBody>
          <a:bodyPr/>
          <a:lstStyle/>
          <a:p>
            <a:pPr algn="l" rtl="0">
              <a:lnSpc>
                <a:spcPct val="150000"/>
              </a:lnSpc>
            </a:pPr>
            <a:r>
              <a:rPr lang="en-US" sz="2000" b="1" dirty="0">
                <a:latin typeface="Times New Roman" panose="02020603050405020304" pitchFamily="18" charset="0"/>
                <a:cs typeface="Times New Roman" panose="02020603050405020304" pitchFamily="18" charset="0"/>
              </a:rPr>
              <a:t>Recrystallization of aspirin </a:t>
            </a:r>
          </a:p>
          <a:p>
            <a:pPr algn="l" rtl="0">
              <a:lnSpc>
                <a:spcPct val="150000"/>
              </a:lnSpc>
            </a:pPr>
            <a:r>
              <a:rPr lang="en-US" sz="24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The crude product was dissolved in </a:t>
            </a:r>
            <a:r>
              <a:rPr lang="en-US" sz="2400"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5ml </a:t>
            </a:r>
            <a:r>
              <a:rPr lang="en-US" sz="24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of ethanol in a 100ml conical flask. The solution will be warmed if necessary. The solution was added with </a:t>
            </a:r>
            <a:r>
              <a:rPr lang="en-US" sz="2400"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30ml </a:t>
            </a:r>
            <a:r>
              <a:rPr lang="en-US" sz="24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of hot distilled water.</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50000"/>
              </a:lnSpc>
            </a:pPr>
            <a:r>
              <a:rPr lang="en-US" sz="24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The mixture is warmed until the solid dissolves completely in the solution.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Collect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product by filtration and wash it with water.</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l" rtl="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45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38020"/>
          </a:xfrm>
        </p:spPr>
        <p:txBody>
          <a:bodyPr>
            <a:normAutofit fontScale="90000"/>
          </a:bodyPr>
          <a:lstStyle/>
          <a:p>
            <a:r>
              <a:rPr lang="en-US" dirty="0">
                <a:solidFill>
                  <a:srgbClr val="00B0F0"/>
                </a:solidFill>
                <a:latin typeface="Times New Roman" panose="02020603050405020304" pitchFamily="18" charset="0"/>
                <a:cs typeface="Times New Roman" panose="02020603050405020304" pitchFamily="18" charset="0"/>
              </a:rPr>
              <a:t>Melting Point</a:t>
            </a:r>
            <a:br>
              <a:rPr lang="en-US" dirty="0">
                <a:solidFill>
                  <a:srgbClr val="00B0F0"/>
                </a:solidFill>
                <a:latin typeface="Times New Roman" panose="02020603050405020304" pitchFamily="18" charset="0"/>
                <a:cs typeface="Times New Roman" panose="02020603050405020304" pitchFamily="18" charset="0"/>
              </a:rPr>
            </a:br>
            <a:endParaRPr lang="en-US"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9212" y="1159099"/>
            <a:ext cx="8915400" cy="5061397"/>
          </a:xfrm>
        </p:spPr>
        <p:txBody>
          <a:bodyPr/>
          <a:lstStyle/>
          <a:p>
            <a:pPr lvl="0" algn="l" rtl="0">
              <a:lnSpc>
                <a:spcPct val="150000"/>
              </a:lnSpc>
              <a:spcAft>
                <a:spcPts val="800"/>
              </a:spcAft>
              <a:buFont typeface="+mj-lt"/>
              <a:buAutoNum type="arabicPeriod"/>
            </a:pP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Weigh the dry product to obtain the yield of the reaction. Calculate the theoretical yield </a:t>
            </a:r>
            <a:r>
              <a:rPr lang="en-US" sz="24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and percent </a:t>
            </a: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yield of the reaction. </a:t>
            </a:r>
            <a:endParaRPr lang="en-US" sz="2000" dirty="0">
              <a:latin typeface="Calibri" panose="020F0502020204030204" pitchFamily="34" charset="0"/>
              <a:ea typeface="Calibri" panose="020F0502020204030204" pitchFamily="34" charset="0"/>
              <a:cs typeface="Arial" panose="020B0604020202020204" pitchFamily="34" charset="0"/>
            </a:endParaRPr>
          </a:p>
          <a:p>
            <a:pPr lvl="0" algn="l" rtl="0">
              <a:lnSpc>
                <a:spcPct val="150000"/>
              </a:lnSpc>
              <a:spcAft>
                <a:spcPts val="800"/>
              </a:spcAft>
              <a:buFont typeface="+mj-lt"/>
              <a:buAutoNum type="arabicPeriod"/>
            </a:pP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Pack a few crystals of your aspirin product in a melting point capillary tube.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50000"/>
              </a:lnSpc>
              <a:buNone/>
            </a:pPr>
            <a:r>
              <a:rPr lang="en-US" sz="2400" dirty="0" smtClean="0">
                <a:solidFill>
                  <a:schemeClr val="accent1"/>
                </a:solidFill>
                <a:latin typeface="Times New Roman" panose="02020603050405020304" pitchFamily="18" charset="0"/>
                <a:cs typeface="Times New Roman" panose="02020603050405020304" pitchFamily="18" charset="0"/>
              </a:rPr>
              <a:t>3.</a:t>
            </a:r>
            <a:r>
              <a:rPr lang="en-US" sz="2400" dirty="0">
                <a:solidFill>
                  <a:srgbClr val="212529"/>
                </a:solidFill>
                <a:latin typeface="Times New Roman" panose="02020603050405020304" pitchFamily="18" charset="0"/>
                <a:ea typeface="Times New Roman" panose="02020603050405020304" pitchFamily="18" charset="0"/>
              </a:rPr>
              <a:t> The melting point of aspirin is determined. </a:t>
            </a:r>
            <a:endParaRPr lang="en-US" sz="2400" dirty="0" smtClean="0">
              <a:solidFill>
                <a:srgbClr val="212529"/>
              </a:solidFill>
              <a:latin typeface="Times New Roman" panose="02020603050405020304" pitchFamily="18" charset="0"/>
              <a:ea typeface="Times New Roman" panose="02020603050405020304" pitchFamily="18" charset="0"/>
            </a:endParaRPr>
          </a:p>
          <a:p>
            <a:pPr marL="0" lvl="0" indent="0" algn="l" rtl="0">
              <a:lnSpc>
                <a:spcPct val="150000"/>
              </a:lnSpc>
              <a:buNone/>
            </a:pPr>
            <a:r>
              <a:rPr lang="en-US" sz="2400" dirty="0" smtClean="0">
                <a:latin typeface="Times New Roman" panose="02020603050405020304" pitchFamily="18" charset="0"/>
                <a:cs typeface="Times New Roman" panose="02020603050405020304" pitchFamily="18" charset="0"/>
              </a:rPr>
              <a:t>The melting point range is the temperature when you first notice</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the aspirin crystals melting up until the temperature when no crystals remain.</a:t>
            </a:r>
          </a:p>
          <a:p>
            <a:pPr algn="l" rtl="0">
              <a:lnSpc>
                <a:spcPct val="150000"/>
              </a:lnSpc>
            </a:pPr>
            <a:endParaRPr lang="en-US" dirty="0"/>
          </a:p>
        </p:txBody>
      </p:sp>
    </p:spTree>
    <p:extLst>
      <p:ext uri="{BB962C8B-B14F-4D97-AF65-F5344CB8AC3E}">
        <p14:creationId xmlns:p14="http://schemas.microsoft.com/office/powerpoint/2010/main" val="338347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41051"/>
          </a:xfrm>
        </p:spPr>
        <p:txBody>
          <a:bodyPr>
            <a:normAutofit fontScale="90000"/>
          </a:bodyPr>
          <a:lstStyle/>
          <a:p>
            <a:r>
              <a:rPr lang="en-US" u="sng" dirty="0">
                <a:solidFill>
                  <a:schemeClr val="accent1"/>
                </a:solidFill>
                <a:latin typeface="Times New Roman" panose="02020603050405020304" pitchFamily="18" charset="0"/>
                <a:cs typeface="Times New Roman" panose="02020603050405020304" pitchFamily="18" charset="0"/>
              </a:rPr>
              <a:t>Report</a:t>
            </a:r>
            <a:r>
              <a:rPr lang="en-US" dirty="0"/>
              <a:t/>
            </a:r>
            <a:br>
              <a:rPr lang="en-US" dirty="0"/>
            </a:br>
            <a:endParaRPr lang="en-US" dirty="0"/>
          </a:p>
        </p:txBody>
      </p:sp>
      <p:sp>
        <p:nvSpPr>
          <p:cNvPr id="3" name="Content Placeholder 2"/>
          <p:cNvSpPr>
            <a:spLocks noGrp="1"/>
          </p:cNvSpPr>
          <p:nvPr>
            <p:ph idx="1"/>
          </p:nvPr>
        </p:nvSpPr>
        <p:spPr>
          <a:xfrm>
            <a:off x="2589212" y="1365161"/>
            <a:ext cx="8915400" cy="4546061"/>
          </a:xfrm>
        </p:spPr>
        <p:txBody>
          <a:bodyPr>
            <a:normAutofit/>
          </a:bodyPr>
          <a:lstStyle/>
          <a:p>
            <a:pPr algn="l" rtl="0"/>
            <a:r>
              <a:rPr lang="en-US" sz="2400" dirty="0" smtClean="0">
                <a:latin typeface="Times New Roman" panose="02020603050405020304" pitchFamily="18" charset="0"/>
                <a:cs typeface="Times New Roman" panose="02020603050405020304" pitchFamily="18" charset="0"/>
              </a:rPr>
              <a:t>Name </a:t>
            </a:r>
            <a:r>
              <a:rPr lang="en-US" sz="2400" dirty="0">
                <a:latin typeface="Times New Roman" panose="02020603050405020304" pitchFamily="18" charset="0"/>
                <a:cs typeface="Times New Roman" panose="02020603050405020304" pitchFamily="18" charset="0"/>
              </a:rPr>
              <a:t>of experiment, Date of experiment, purpose of experiment.</a:t>
            </a:r>
          </a:p>
          <a:p>
            <a:pPr algn="l" rtl="0"/>
            <a:r>
              <a:rPr lang="en-US" sz="2400" dirty="0">
                <a:latin typeface="Times New Roman" panose="02020603050405020304" pitchFamily="18" charset="0"/>
                <a:cs typeface="Times New Roman" panose="02020603050405020304" pitchFamily="18" charset="0"/>
              </a:rPr>
              <a:t>1. Report the theoretical yield and the percent yield of the aspirin product.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 Compare the melting point of you aspirin product to the theoretical melting point (138-140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C). </a:t>
            </a:r>
          </a:p>
          <a:p>
            <a:pPr algn="l" rtl="0"/>
            <a:r>
              <a:rPr lang="en-US" sz="2400" dirty="0">
                <a:latin typeface="Times New Roman" panose="02020603050405020304" pitchFamily="18" charset="0"/>
                <a:cs typeface="Times New Roman" panose="02020603050405020304" pitchFamily="18" charset="0"/>
              </a:rPr>
              <a:t>3.Is the crude product above of below this mark? Explain why this is the case.</a:t>
            </a:r>
          </a:p>
          <a:p>
            <a:pPr algn="l" rtl="0"/>
            <a:r>
              <a:rPr lang="en-US" sz="2400" dirty="0">
                <a:latin typeface="Times New Roman" panose="02020603050405020304" pitchFamily="18" charset="0"/>
                <a:cs typeface="Times New Roman" panose="02020603050405020304" pitchFamily="18" charset="0"/>
              </a:rPr>
              <a:t>4. Pharmaceutical uses of aspirin</a:t>
            </a:r>
          </a:p>
          <a:p>
            <a:pPr algn="l" rtl="0"/>
            <a:r>
              <a:rPr lang="en-US" sz="2400" dirty="0">
                <a:latin typeface="Times New Roman" panose="02020603050405020304" pitchFamily="18" charset="0"/>
                <a:cs typeface="Times New Roman" panose="02020603050405020304" pitchFamily="18" charset="0"/>
              </a:rPr>
              <a:t>5. side effect of aspirin </a:t>
            </a:r>
          </a:p>
          <a:p>
            <a:pPr marL="0" indent="0" algn="l" rtl="0">
              <a:buNone/>
            </a:pPr>
            <a:r>
              <a:rPr lang="en-US" dirty="0"/>
              <a:t/>
            </a:r>
            <a:br>
              <a:rPr lang="en-US" dirty="0"/>
            </a:br>
            <a:endParaRPr lang="en-US" dirty="0"/>
          </a:p>
          <a:p>
            <a:pPr algn="l" rtl="0"/>
            <a:endParaRPr lang="en-US" dirty="0"/>
          </a:p>
        </p:txBody>
      </p:sp>
    </p:spTree>
    <p:extLst>
      <p:ext uri="{BB962C8B-B14F-4D97-AF65-F5344CB8AC3E}">
        <p14:creationId xmlns:p14="http://schemas.microsoft.com/office/powerpoint/2010/main" val="253370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509231"/>
          </a:xfrm>
        </p:spPr>
        <p:txBody>
          <a:bodyPr>
            <a:normAutofit fontScale="90000"/>
          </a:bodyPr>
          <a:lstStyle/>
          <a:p>
            <a:r>
              <a:rPr lang="en-US" dirty="0" smtClean="0"/>
              <a:t>		Aspirin</a:t>
            </a:r>
            <a:endParaRPr lang="en-US" dirty="0"/>
          </a:p>
        </p:txBody>
      </p:sp>
      <p:sp>
        <p:nvSpPr>
          <p:cNvPr id="3" name="Content Placeholder 2"/>
          <p:cNvSpPr>
            <a:spLocks noGrp="1"/>
          </p:cNvSpPr>
          <p:nvPr>
            <p:ph idx="1"/>
          </p:nvPr>
        </p:nvSpPr>
        <p:spPr>
          <a:xfrm>
            <a:off x="1272878" y="1109221"/>
            <a:ext cx="8915400" cy="5413420"/>
          </a:xfrm>
        </p:spPr>
        <p:txBody>
          <a:bodyPr>
            <a:normAutofit/>
          </a:bodyPr>
          <a:lstStyle/>
          <a:p>
            <a:pPr marL="109728" indent="0" algn="l">
              <a:lnSpc>
                <a:spcPct val="150000"/>
              </a:lnSpc>
              <a:buNone/>
            </a:pPr>
            <a:r>
              <a:rPr lang="en-US" sz="2400" dirty="0">
                <a:latin typeface="Times New Roman" panose="02020603050405020304" pitchFamily="18" charset="0"/>
                <a:cs typeface="Times New Roman" panose="02020603050405020304" pitchFamily="18" charset="0"/>
              </a:rPr>
              <a:t>Aspirin is the common name for the compound acetylsalicylic acid, widely used as a fever reducer and as a pain </a:t>
            </a:r>
            <a:r>
              <a:rPr lang="en-US" sz="2400" dirty="0" smtClean="0">
                <a:latin typeface="Times New Roman" panose="02020603050405020304" pitchFamily="18" charset="0"/>
                <a:cs typeface="Times New Roman" panose="02020603050405020304" pitchFamily="18" charset="0"/>
              </a:rPr>
              <a:t>killer. </a:t>
            </a:r>
          </a:p>
          <a:p>
            <a:pPr marL="109728" indent="0" algn="l">
              <a:lnSpc>
                <a:spcPct val="150000"/>
              </a:lnSpc>
              <a:buNone/>
            </a:pPr>
            <a:r>
              <a:rPr lang="en-US" sz="2400" dirty="0" smtClean="0"/>
              <a:t>Salicylic </a:t>
            </a:r>
            <a:r>
              <a:rPr lang="en-US" sz="2400" dirty="0"/>
              <a:t>acid, whose name comes from Salix, the willow family of plants, was derived from willow bark extracts</a:t>
            </a:r>
            <a:r>
              <a:rPr lang="en-US" sz="2400" dirty="0" smtClean="0"/>
              <a:t>.</a:t>
            </a:r>
          </a:p>
          <a:p>
            <a:pPr marL="109728" indent="0" algn="l">
              <a:lnSpc>
                <a:spcPct val="150000"/>
              </a:lnSpc>
              <a:buNone/>
            </a:pPr>
            <a:r>
              <a:rPr lang="en-US" sz="2400" dirty="0"/>
              <a:t> In folk medicine, willow bark teas were used as headache treatments. Nowadays, salicylic acid is administered in the form of aspirin which is less irritating to the stomach than salicylic acid. </a:t>
            </a:r>
            <a:endParaRPr lang="en-US" sz="2400" dirty="0" smtClean="0"/>
          </a:p>
          <a:p>
            <a:pPr marL="109728" indent="0" algn="l">
              <a:lnSpc>
                <a:spcPct val="150000"/>
              </a:lnSpc>
              <a:buNone/>
            </a:pPr>
            <a:endParaRPr lang="en-US" sz="2400" dirty="0" smtClean="0">
              <a:latin typeface="Times New Roman" panose="02020603050405020304" pitchFamily="18" charset="0"/>
              <a:cs typeface="Times New Roman" panose="02020603050405020304" pitchFamily="18" charset="0"/>
            </a:endParaRPr>
          </a:p>
          <a:p>
            <a:pPr marL="109728" indent="0" algn="l">
              <a:lnSpc>
                <a:spcPct val="150000"/>
              </a:lnSpc>
              <a:buNone/>
            </a:pPr>
            <a:endParaRPr lang="en-US" sz="2400" dirty="0" smtClean="0">
              <a:latin typeface="Times New Roman" panose="02020603050405020304" pitchFamily="18" charset="0"/>
              <a:cs typeface="Times New Roman" panose="02020603050405020304" pitchFamily="18" charset="0"/>
            </a:endParaRPr>
          </a:p>
          <a:p>
            <a:pPr marL="109728" indent="0" algn="l">
              <a:lnSpc>
                <a:spcPct val="150000"/>
              </a:lnSpc>
              <a:buNone/>
            </a:pPr>
            <a:endParaRPr lang="en-US" sz="2400" dirty="0"/>
          </a:p>
        </p:txBody>
      </p:sp>
      <p:sp>
        <p:nvSpPr>
          <p:cNvPr id="5" name="AutoShape 2" descr="https://www.aspirin.me/static/media/images/content/en/packshot-aspirin-c.png"/>
          <p:cNvSpPr>
            <a:spLocks noChangeAspect="1" noChangeArrowheads="1"/>
          </p:cNvSpPr>
          <p:nvPr/>
        </p:nvSpPr>
        <p:spPr bwMode="auto">
          <a:xfrm>
            <a:off x="134959"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2351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89535"/>
          </a:xfrm>
        </p:spPr>
        <p:txBody>
          <a:bodyPr>
            <a:normAutofit fontScale="90000"/>
          </a:bodyPr>
          <a:lstStyle/>
          <a:p>
            <a:r>
              <a:rPr lang="en-US" dirty="0" smtClean="0">
                <a:solidFill>
                  <a:schemeClr val="accent6">
                    <a:lumMod val="75000"/>
                  </a:schemeClr>
                </a:solidFill>
              </a:rPr>
              <a:t>Preparation </a:t>
            </a:r>
            <a:endParaRPr lang="en-US" dirty="0">
              <a:solidFill>
                <a:schemeClr val="accent6">
                  <a:lumMod val="75000"/>
                </a:schemeClr>
              </a:solidFill>
            </a:endParaRPr>
          </a:p>
        </p:txBody>
      </p:sp>
      <p:sp>
        <p:nvSpPr>
          <p:cNvPr id="3" name="Content Placeholder 2"/>
          <p:cNvSpPr>
            <a:spLocks noGrp="1"/>
          </p:cNvSpPr>
          <p:nvPr>
            <p:ph idx="1"/>
          </p:nvPr>
        </p:nvSpPr>
        <p:spPr>
          <a:xfrm>
            <a:off x="1222635" y="1203437"/>
            <a:ext cx="10222437" cy="5087155"/>
          </a:xfrm>
        </p:spPr>
        <p:txBody>
          <a:bodyPr>
            <a:normAutofit/>
          </a:bodyPr>
          <a:lstStyle/>
          <a:p>
            <a:pPr algn="l" rtl="0"/>
            <a:r>
              <a:rPr lang="en-US" sz="2400" dirty="0">
                <a:latin typeface="Times New Roman" panose="02020603050405020304" pitchFamily="18" charset="0"/>
                <a:cs typeface="Times New Roman" panose="02020603050405020304" pitchFamily="18" charset="0"/>
              </a:rPr>
              <a:t>To prepare aspirin, salicylic acid is reacted with an excess of acetic anhydride. A small amount of a strong acid such as sulfuric acid used as a catalyst which speeds up the reaction. The excess acetic acid will be reduced with the addition of water. The aspirin product is not very soluble in water so the aspirin product will precipitate when water is added. The </a:t>
            </a:r>
            <a:r>
              <a:rPr lang="en-US" sz="2400" dirty="0" err="1" smtClean="0">
                <a:latin typeface="Times New Roman" panose="02020603050405020304" pitchFamily="18" charset="0"/>
                <a:cs typeface="Times New Roman" panose="02020603050405020304" pitchFamily="18" charset="0"/>
              </a:rPr>
              <a:t>synthes</a:t>
            </a:r>
            <a:r>
              <a:rPr lang="en-US" sz="2400" dirty="0" smtClean="0">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reaction of aspirin is shown below:</a:t>
            </a:r>
          </a:p>
          <a:p>
            <a:pPr algn="just" rtl="0"/>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stretch>
            <a:fillRect/>
          </a:stretch>
        </p:blipFill>
        <p:spPr>
          <a:xfrm>
            <a:off x="1768509" y="3972667"/>
            <a:ext cx="8932985" cy="1704975"/>
          </a:xfrm>
          <a:prstGeom prst="rect">
            <a:avLst/>
          </a:prstGeom>
        </p:spPr>
      </p:pic>
    </p:spTree>
    <p:extLst>
      <p:ext uri="{BB962C8B-B14F-4D97-AF65-F5344CB8AC3E}">
        <p14:creationId xmlns:p14="http://schemas.microsoft.com/office/powerpoint/2010/main" val="247388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87259"/>
          </a:xfrm>
        </p:spPr>
        <p:txBody>
          <a:bodyPr>
            <a:normAutofit fontScale="90000"/>
          </a:bodyPr>
          <a:lstStyle/>
          <a:p>
            <a:endParaRPr lang="en-US" dirty="0"/>
          </a:p>
        </p:txBody>
      </p:sp>
      <p:sp>
        <p:nvSpPr>
          <p:cNvPr id="3" name="Content Placeholder 2"/>
          <p:cNvSpPr>
            <a:spLocks noGrp="1"/>
          </p:cNvSpPr>
          <p:nvPr>
            <p:ph idx="1"/>
          </p:nvPr>
        </p:nvSpPr>
        <p:spPr>
          <a:xfrm>
            <a:off x="1584377" y="1126407"/>
            <a:ext cx="8915400" cy="4855154"/>
          </a:xfrm>
        </p:spPr>
        <p:txBody>
          <a:bodyPr>
            <a:normAutofit fontScale="92500" lnSpcReduction="10000"/>
          </a:bodyPr>
          <a:lstStyle/>
          <a:p>
            <a:pPr algn="l" rtl="0">
              <a:lnSpc>
                <a:spcPct val="150000"/>
              </a:lnSpc>
            </a:pPr>
            <a:r>
              <a:rPr lang="en-US" sz="2400" dirty="0">
                <a:latin typeface="Times New Roman" panose="02020603050405020304" pitchFamily="18" charset="0"/>
                <a:ea typeface="Calibri" panose="020F0502020204030204" pitchFamily="34" charset="0"/>
              </a:rPr>
              <a:t>A “purified product” can be obtained </a:t>
            </a:r>
            <a:r>
              <a:rPr lang="en-US" sz="2400" dirty="0" smtClean="0">
                <a:latin typeface="Times New Roman" panose="02020603050405020304" pitchFamily="18" charset="0"/>
                <a:ea typeface="Calibri" panose="020F0502020204030204" pitchFamily="34" charset="0"/>
              </a:rPr>
              <a:t>through recrystallization </a:t>
            </a:r>
            <a:r>
              <a:rPr lang="en-US" sz="2400" dirty="0">
                <a:latin typeface="Times New Roman" panose="02020603050405020304" pitchFamily="18" charset="0"/>
                <a:ea typeface="Calibri" panose="020F0502020204030204" pitchFamily="34" charset="0"/>
              </a:rPr>
              <a:t>of the crude product in hot ethanol. In this experiment, the crude product will be </a:t>
            </a:r>
            <a:r>
              <a:rPr lang="en-US" sz="2400" dirty="0" smtClean="0">
                <a:latin typeface="Times New Roman" panose="02020603050405020304" pitchFamily="18" charset="0"/>
                <a:ea typeface="Calibri" panose="020F0502020204030204" pitchFamily="34" charset="0"/>
              </a:rPr>
              <a:t>the desired </a:t>
            </a:r>
            <a:r>
              <a:rPr lang="en-US" sz="2400" dirty="0">
                <a:latin typeface="Times New Roman" panose="02020603050405020304" pitchFamily="18" charset="0"/>
                <a:ea typeface="Calibri" panose="020F0502020204030204" pitchFamily="34" charset="0"/>
              </a:rPr>
              <a:t>product. </a:t>
            </a:r>
            <a:endParaRPr lang="en-US" sz="2400" dirty="0" smtClean="0">
              <a:latin typeface="Times New Roman" panose="02020603050405020304" pitchFamily="18" charset="0"/>
              <a:ea typeface="Calibri" panose="020F0502020204030204" pitchFamily="34" charset="0"/>
            </a:endParaRPr>
          </a:p>
          <a:p>
            <a:pPr algn="l" rtl="0">
              <a:lnSpc>
                <a:spcPct val="150000"/>
              </a:lnSpc>
            </a:pPr>
            <a:r>
              <a:rPr lang="en-US" sz="2400" dirty="0">
                <a:latin typeface="Times New Roman" panose="02020603050405020304" pitchFamily="18" charset="0"/>
                <a:cs typeface="Times New Roman" panose="02020603050405020304" pitchFamily="18" charset="0"/>
              </a:rPr>
              <a:t>The melting point range of pure aspirin is 138-140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C and the melting point range of the salicylic acid starting material is 158-161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cs typeface="Times New Roman" panose="02020603050405020304" pitchFamily="18" charset="0"/>
              </a:rPr>
              <a:t>C</a:t>
            </a:r>
          </a:p>
          <a:p>
            <a:pPr algn="l" rtl="0">
              <a:lnSpc>
                <a:spcPct val="150000"/>
              </a:lnSpc>
              <a:spcAft>
                <a:spcPts val="800"/>
              </a:spcAft>
            </a:pPr>
            <a:r>
              <a:rPr lang="en-US" sz="2400" dirty="0">
                <a:latin typeface="Times New Roman" panose="02020603050405020304" pitchFamily="18" charset="0"/>
                <a:ea typeface="Calibri" panose="020F0502020204030204" pitchFamily="34" charset="0"/>
                <a:cs typeface="Arial" panose="020B0604020202020204" pitchFamily="34" charset="0"/>
              </a:rPr>
              <a:t>If impurities are present in your crude sample, the melting point range for your product will be lower than the range of pure aspirin. Also, your melting point range may be greater than 2 degrees.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indent="0" algn="l" rtl="0">
              <a:lnSpc>
                <a:spcPct val="107000"/>
              </a:lnSpc>
              <a:spcAft>
                <a:spcPts val="800"/>
              </a:spcAft>
              <a:buNone/>
            </a:pPr>
            <a:r>
              <a:rPr lang="en-US" sz="2400" dirty="0">
                <a:latin typeface="Times New Roman" panose="02020603050405020304" pitchFamily="18" charset="0"/>
                <a:ea typeface="Calibri" panose="020F0502020204030204" pitchFamily="34"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l" rtl="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11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3479" y="788651"/>
            <a:ext cx="1420814" cy="665156"/>
          </a:xfrm>
          <a:prstGeom prst="rect">
            <a:avLst/>
          </a:prstGeom>
        </p:spPr>
      </p:pic>
      <p:sp>
        <p:nvSpPr>
          <p:cNvPr id="9" name="Right Arrow 8"/>
          <p:cNvSpPr/>
          <p:nvPr/>
        </p:nvSpPr>
        <p:spPr>
          <a:xfrm>
            <a:off x="2046514" y="1230086"/>
            <a:ext cx="1589315" cy="97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799955618"/>
              </p:ext>
            </p:extLst>
          </p:nvPr>
        </p:nvGraphicFramePr>
        <p:xfrm>
          <a:off x="2715758" y="825954"/>
          <a:ext cx="250825" cy="295275"/>
        </p:xfrm>
        <a:graphic>
          <a:graphicData uri="http://schemas.openxmlformats.org/presentationml/2006/ole">
            <mc:AlternateContent xmlns:mc="http://schemas.openxmlformats.org/markup-compatibility/2006">
              <mc:Choice xmlns:v="urn:schemas-microsoft-com:vml" Requires="v">
                <p:oleObj spid="_x0000_s2100" name="ChemSketch" r:id="rId4" imgW="251342" imgH="295268" progId="ACD.ChemSketchCDX">
                  <p:embed/>
                </p:oleObj>
              </mc:Choice>
              <mc:Fallback>
                <p:oleObj name="ChemSketch" r:id="rId4" imgW="251342" imgH="295268" progId="ACD.ChemSketchCDX">
                  <p:embed/>
                  <p:pic>
                    <p:nvPicPr>
                      <p:cNvPr id="0" name=""/>
                      <p:cNvPicPr/>
                      <p:nvPr/>
                    </p:nvPicPr>
                    <p:blipFill>
                      <a:blip r:embed="rId5"/>
                      <a:stretch>
                        <a:fillRect/>
                      </a:stretch>
                    </p:blipFill>
                    <p:spPr>
                      <a:xfrm>
                        <a:off x="2715758" y="825954"/>
                        <a:ext cx="250825" cy="295275"/>
                      </a:xfrm>
                      <a:prstGeom prst="rect">
                        <a:avLst/>
                      </a:prstGeom>
                    </p:spPr>
                  </p:pic>
                </p:oleObj>
              </mc:Fallback>
            </mc:AlternateContent>
          </a:graphicData>
        </a:graphic>
      </p:graphicFrame>
      <p:pic>
        <p:nvPicPr>
          <p:cNvPr id="13" name="Picture 12"/>
          <p:cNvPicPr>
            <a:picLocks noChangeAspect="1"/>
          </p:cNvPicPr>
          <p:nvPr/>
        </p:nvPicPr>
        <p:blipFill>
          <a:blip r:embed="rId6"/>
          <a:stretch>
            <a:fillRect/>
          </a:stretch>
        </p:blipFill>
        <p:spPr>
          <a:xfrm>
            <a:off x="1530914" y="556853"/>
            <a:ext cx="1269548" cy="320488"/>
          </a:xfrm>
          <a:prstGeom prst="rect">
            <a:avLst/>
          </a:prstGeom>
        </p:spPr>
      </p:pic>
      <p:pic>
        <p:nvPicPr>
          <p:cNvPr id="15" name="Picture 14"/>
          <p:cNvPicPr>
            <a:picLocks noChangeAspect="1"/>
          </p:cNvPicPr>
          <p:nvPr/>
        </p:nvPicPr>
        <p:blipFill>
          <a:blip r:embed="rId7"/>
          <a:stretch>
            <a:fillRect/>
          </a:stretch>
        </p:blipFill>
        <p:spPr>
          <a:xfrm>
            <a:off x="4487294" y="628477"/>
            <a:ext cx="1420814" cy="719297"/>
          </a:xfrm>
          <a:prstGeom prst="rect">
            <a:avLst/>
          </a:prstGeom>
        </p:spPr>
      </p:pic>
      <p:pic>
        <p:nvPicPr>
          <p:cNvPr id="18" name="Picture 17"/>
          <p:cNvPicPr>
            <a:picLocks noChangeAspect="1"/>
          </p:cNvPicPr>
          <p:nvPr/>
        </p:nvPicPr>
        <p:blipFill>
          <a:blip r:embed="rId8"/>
          <a:stretch>
            <a:fillRect/>
          </a:stretch>
        </p:blipFill>
        <p:spPr>
          <a:xfrm rot="13999350">
            <a:off x="5186029" y="764758"/>
            <a:ext cx="233844" cy="229020"/>
          </a:xfrm>
          <a:prstGeom prst="rect">
            <a:avLst/>
          </a:prstGeom>
        </p:spPr>
      </p:pic>
      <p:pic>
        <p:nvPicPr>
          <p:cNvPr id="19" name="Picture 18"/>
          <p:cNvPicPr>
            <a:picLocks noChangeAspect="1"/>
          </p:cNvPicPr>
          <p:nvPr/>
        </p:nvPicPr>
        <p:blipFill>
          <a:blip r:embed="rId9"/>
          <a:stretch>
            <a:fillRect/>
          </a:stretch>
        </p:blipFill>
        <p:spPr>
          <a:xfrm>
            <a:off x="6694035" y="1212009"/>
            <a:ext cx="1603387" cy="134124"/>
          </a:xfrm>
          <a:prstGeom prst="rect">
            <a:avLst/>
          </a:prstGeom>
        </p:spPr>
      </p:pic>
      <p:pic>
        <p:nvPicPr>
          <p:cNvPr id="20" name="Picture 19"/>
          <p:cNvPicPr>
            <a:picLocks noChangeAspect="1"/>
          </p:cNvPicPr>
          <p:nvPr/>
        </p:nvPicPr>
        <p:blipFill>
          <a:blip r:embed="rId10"/>
          <a:stretch>
            <a:fillRect/>
          </a:stretch>
        </p:blipFill>
        <p:spPr>
          <a:xfrm>
            <a:off x="9064964" y="877341"/>
            <a:ext cx="1420814" cy="665156"/>
          </a:xfrm>
          <a:prstGeom prst="rect">
            <a:avLst/>
          </a:prstGeom>
        </p:spPr>
      </p:pic>
      <p:pic>
        <p:nvPicPr>
          <p:cNvPr id="21" name="Picture 20"/>
          <p:cNvPicPr>
            <a:picLocks noChangeAspect="1"/>
          </p:cNvPicPr>
          <p:nvPr/>
        </p:nvPicPr>
        <p:blipFill>
          <a:blip r:embed="rId11"/>
          <a:stretch>
            <a:fillRect/>
          </a:stretch>
        </p:blipFill>
        <p:spPr>
          <a:xfrm>
            <a:off x="9054353" y="2927985"/>
            <a:ext cx="1235491" cy="1067344"/>
          </a:xfrm>
          <a:prstGeom prst="rect">
            <a:avLst/>
          </a:prstGeom>
        </p:spPr>
      </p:pic>
      <p:pic>
        <p:nvPicPr>
          <p:cNvPr id="22" name="Picture 21"/>
          <p:cNvPicPr>
            <a:picLocks noChangeAspect="1"/>
          </p:cNvPicPr>
          <p:nvPr/>
        </p:nvPicPr>
        <p:blipFill>
          <a:blip r:embed="rId12"/>
          <a:stretch>
            <a:fillRect/>
          </a:stretch>
        </p:blipFill>
        <p:spPr>
          <a:xfrm rot="15642798">
            <a:off x="8949778" y="1859822"/>
            <a:ext cx="1651186" cy="772611"/>
          </a:xfrm>
          <a:prstGeom prst="rect">
            <a:avLst/>
          </a:prstGeom>
        </p:spPr>
      </p:pic>
      <p:pic>
        <p:nvPicPr>
          <p:cNvPr id="23" name="Picture 22"/>
          <p:cNvPicPr>
            <a:picLocks noChangeAspect="1"/>
          </p:cNvPicPr>
          <p:nvPr/>
        </p:nvPicPr>
        <p:blipFill>
          <a:blip r:embed="rId13"/>
          <a:stretch>
            <a:fillRect/>
          </a:stretch>
        </p:blipFill>
        <p:spPr>
          <a:xfrm rot="10800000">
            <a:off x="7046906" y="3516085"/>
            <a:ext cx="1603387" cy="134124"/>
          </a:xfrm>
          <a:prstGeom prst="rect">
            <a:avLst/>
          </a:prstGeom>
        </p:spPr>
      </p:pic>
      <p:graphicFrame>
        <p:nvGraphicFramePr>
          <p:cNvPr id="24" name="Object 23"/>
          <p:cNvGraphicFramePr>
            <a:graphicFrameLocks noChangeAspect="1"/>
          </p:cNvGraphicFramePr>
          <p:nvPr>
            <p:extLst>
              <p:ext uri="{D42A27DB-BD31-4B8C-83A1-F6EECF244321}">
                <p14:modId xmlns:p14="http://schemas.microsoft.com/office/powerpoint/2010/main" val="79774562"/>
              </p:ext>
            </p:extLst>
          </p:nvPr>
        </p:nvGraphicFramePr>
        <p:xfrm>
          <a:off x="4306794" y="2481375"/>
          <a:ext cx="1992313" cy="1960563"/>
        </p:xfrm>
        <a:graphic>
          <a:graphicData uri="http://schemas.openxmlformats.org/presentationml/2006/ole">
            <mc:AlternateContent xmlns:mc="http://schemas.openxmlformats.org/markup-compatibility/2006">
              <mc:Choice xmlns:v="urn:schemas-microsoft-com:vml" Requires="v">
                <p:oleObj spid="_x0000_s2101" name="ChemSketch" r:id="rId14" imgW="1992971" imgH="1960917" progId="ACD.ChemSketchCDX">
                  <p:embed/>
                </p:oleObj>
              </mc:Choice>
              <mc:Fallback>
                <p:oleObj name="ChemSketch" r:id="rId14" imgW="1992971" imgH="1960917" progId="ACD.ChemSketchCDX">
                  <p:embed/>
                  <p:pic>
                    <p:nvPicPr>
                      <p:cNvPr id="0" name=""/>
                      <p:cNvPicPr/>
                      <p:nvPr/>
                    </p:nvPicPr>
                    <p:blipFill>
                      <a:blip r:embed="rId15"/>
                      <a:stretch>
                        <a:fillRect/>
                      </a:stretch>
                    </p:blipFill>
                    <p:spPr>
                      <a:xfrm>
                        <a:off x="4306794" y="2481375"/>
                        <a:ext cx="1992313" cy="1960563"/>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47234188"/>
              </p:ext>
            </p:extLst>
          </p:nvPr>
        </p:nvGraphicFramePr>
        <p:xfrm>
          <a:off x="6642846" y="3421608"/>
          <a:ext cx="276225" cy="304800"/>
        </p:xfrm>
        <a:graphic>
          <a:graphicData uri="http://schemas.openxmlformats.org/presentationml/2006/ole">
            <mc:AlternateContent xmlns:mc="http://schemas.openxmlformats.org/markup-compatibility/2006">
              <mc:Choice xmlns:v="urn:schemas-microsoft-com:vml" Requires="v">
                <p:oleObj spid="_x0000_s2102" name="ChemSketch" r:id="rId16" imgW="275765" imgH="304578" progId="ACD.ChemSketchCDX">
                  <p:embed/>
                </p:oleObj>
              </mc:Choice>
              <mc:Fallback>
                <p:oleObj name="ChemSketch" r:id="rId16" imgW="275765" imgH="304578" progId="ACD.ChemSketchCDX">
                  <p:embed/>
                  <p:pic>
                    <p:nvPicPr>
                      <p:cNvPr id="0" name=""/>
                      <p:cNvPicPr/>
                      <p:nvPr/>
                    </p:nvPicPr>
                    <p:blipFill>
                      <a:blip r:embed="rId17"/>
                      <a:stretch>
                        <a:fillRect/>
                      </a:stretch>
                    </p:blipFill>
                    <p:spPr>
                      <a:xfrm>
                        <a:off x="6642846" y="3421608"/>
                        <a:ext cx="276225" cy="304800"/>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207018988"/>
              </p:ext>
            </p:extLst>
          </p:nvPr>
        </p:nvGraphicFramePr>
        <p:xfrm>
          <a:off x="5936802" y="3286082"/>
          <a:ext cx="852446" cy="182563"/>
        </p:xfrm>
        <a:graphic>
          <a:graphicData uri="http://schemas.openxmlformats.org/presentationml/2006/ole">
            <mc:AlternateContent xmlns:mc="http://schemas.openxmlformats.org/markup-compatibility/2006">
              <mc:Choice xmlns:v="urn:schemas-microsoft-com:vml" Requires="v">
                <p:oleObj spid="_x0000_s2103" name="ChemSketch" r:id="rId18" imgW="670096" imgH="182215" progId="ACD.ChemSketchCDX">
                  <p:embed/>
                </p:oleObj>
              </mc:Choice>
              <mc:Fallback>
                <p:oleObj name="ChemSketch" r:id="rId18" imgW="670096" imgH="182215" progId="ACD.ChemSketchCDX">
                  <p:embed/>
                  <p:pic>
                    <p:nvPicPr>
                      <p:cNvPr id="0" name=""/>
                      <p:cNvPicPr/>
                      <p:nvPr/>
                    </p:nvPicPr>
                    <p:blipFill>
                      <a:blip r:embed="rId19"/>
                      <a:stretch>
                        <a:fillRect/>
                      </a:stretch>
                    </p:blipFill>
                    <p:spPr>
                      <a:xfrm>
                        <a:off x="5936802" y="3286082"/>
                        <a:ext cx="852446" cy="182563"/>
                      </a:xfrm>
                      <a:prstGeom prst="rect">
                        <a:avLst/>
                      </a:prstGeom>
                    </p:spPr>
                  </p:pic>
                </p:oleObj>
              </mc:Fallback>
            </mc:AlternateContent>
          </a:graphicData>
        </a:graphic>
      </p:graphicFrame>
      <p:pic>
        <p:nvPicPr>
          <p:cNvPr id="27" name="Picture 26"/>
          <p:cNvPicPr>
            <a:picLocks noChangeAspect="1"/>
          </p:cNvPicPr>
          <p:nvPr/>
        </p:nvPicPr>
        <p:blipFill>
          <a:blip r:embed="rId13"/>
          <a:stretch>
            <a:fillRect/>
          </a:stretch>
        </p:blipFill>
        <p:spPr>
          <a:xfrm rot="10800000">
            <a:off x="2527500" y="3519579"/>
            <a:ext cx="1603387" cy="134124"/>
          </a:xfrm>
          <a:prstGeom prst="rect">
            <a:avLst/>
          </a:prstGeom>
        </p:spPr>
      </p:pic>
      <p:pic>
        <p:nvPicPr>
          <p:cNvPr id="29" name="Picture 28"/>
          <p:cNvPicPr>
            <a:picLocks noChangeAspect="1"/>
          </p:cNvPicPr>
          <p:nvPr/>
        </p:nvPicPr>
        <p:blipFill>
          <a:blip r:embed="rId20"/>
          <a:stretch>
            <a:fillRect/>
          </a:stretch>
        </p:blipFill>
        <p:spPr>
          <a:xfrm rot="11968994">
            <a:off x="5533049" y="3192287"/>
            <a:ext cx="293893" cy="181817"/>
          </a:xfrm>
          <a:prstGeom prst="rect">
            <a:avLst/>
          </a:prstGeom>
        </p:spPr>
      </p:pic>
      <p:graphicFrame>
        <p:nvGraphicFramePr>
          <p:cNvPr id="31" name="Object 30"/>
          <p:cNvGraphicFramePr>
            <a:graphicFrameLocks noChangeAspect="1"/>
          </p:cNvGraphicFramePr>
          <p:nvPr>
            <p:extLst>
              <p:ext uri="{D42A27DB-BD31-4B8C-83A1-F6EECF244321}">
                <p14:modId xmlns:p14="http://schemas.microsoft.com/office/powerpoint/2010/main" val="1120923800"/>
              </p:ext>
            </p:extLst>
          </p:nvPr>
        </p:nvGraphicFramePr>
        <p:xfrm>
          <a:off x="363316" y="2331200"/>
          <a:ext cx="1992313" cy="2092325"/>
        </p:xfrm>
        <a:graphic>
          <a:graphicData uri="http://schemas.openxmlformats.org/presentationml/2006/ole">
            <mc:AlternateContent xmlns:mc="http://schemas.openxmlformats.org/markup-compatibility/2006">
              <mc:Choice xmlns:v="urn:schemas-microsoft-com:vml" Requires="v">
                <p:oleObj spid="_x0000_s2104" name="ChemSketch" r:id="rId21" imgW="1992971" imgH="2092147" progId="ACD.ChemSketchCDX">
                  <p:embed/>
                </p:oleObj>
              </mc:Choice>
              <mc:Fallback>
                <p:oleObj name="ChemSketch" r:id="rId21" imgW="1992971" imgH="2092147" progId="ACD.ChemSketchCDX">
                  <p:embed/>
                  <p:pic>
                    <p:nvPicPr>
                      <p:cNvPr id="0" name=""/>
                      <p:cNvPicPr/>
                      <p:nvPr/>
                    </p:nvPicPr>
                    <p:blipFill>
                      <a:blip r:embed="rId22"/>
                      <a:stretch>
                        <a:fillRect/>
                      </a:stretch>
                    </p:blipFill>
                    <p:spPr>
                      <a:xfrm>
                        <a:off x="363316" y="2331200"/>
                        <a:ext cx="1992313" cy="2092325"/>
                      </a:xfrm>
                      <a:prstGeom prst="rect">
                        <a:avLst/>
                      </a:prstGeom>
                    </p:spPr>
                  </p:pic>
                </p:oleObj>
              </mc:Fallback>
            </mc:AlternateContent>
          </a:graphicData>
        </a:graphic>
      </p:graphicFrame>
      <p:pic>
        <p:nvPicPr>
          <p:cNvPr id="32" name="Picture 31"/>
          <p:cNvPicPr>
            <a:picLocks noChangeAspect="1"/>
          </p:cNvPicPr>
          <p:nvPr/>
        </p:nvPicPr>
        <p:blipFill>
          <a:blip r:embed="rId20"/>
          <a:stretch>
            <a:fillRect/>
          </a:stretch>
        </p:blipFill>
        <p:spPr>
          <a:xfrm rot="9608166">
            <a:off x="1198117" y="2913998"/>
            <a:ext cx="254103" cy="157201"/>
          </a:xfrm>
          <a:prstGeom prst="rect">
            <a:avLst/>
          </a:prstGeom>
        </p:spPr>
      </p:pic>
      <p:pic>
        <p:nvPicPr>
          <p:cNvPr id="33" name="Picture 32"/>
          <p:cNvPicPr>
            <a:picLocks noChangeAspect="1"/>
          </p:cNvPicPr>
          <p:nvPr/>
        </p:nvPicPr>
        <p:blipFill>
          <a:blip r:embed="rId20"/>
          <a:stretch>
            <a:fillRect/>
          </a:stretch>
        </p:blipFill>
        <p:spPr>
          <a:xfrm rot="9086861">
            <a:off x="1404602" y="2338684"/>
            <a:ext cx="293893" cy="181817"/>
          </a:xfrm>
          <a:prstGeom prst="rect">
            <a:avLst/>
          </a:prstGeom>
        </p:spPr>
      </p:pic>
      <p:sp>
        <p:nvSpPr>
          <p:cNvPr id="37" name="Down Arrow 36"/>
          <p:cNvSpPr/>
          <p:nvPr/>
        </p:nvSpPr>
        <p:spPr>
          <a:xfrm>
            <a:off x="1551548" y="4441938"/>
            <a:ext cx="113966" cy="511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1580522956"/>
              </p:ext>
            </p:extLst>
          </p:nvPr>
        </p:nvGraphicFramePr>
        <p:xfrm>
          <a:off x="338706" y="4697469"/>
          <a:ext cx="1525587" cy="1990725"/>
        </p:xfrm>
        <a:graphic>
          <a:graphicData uri="http://schemas.openxmlformats.org/presentationml/2006/ole">
            <mc:AlternateContent xmlns:mc="http://schemas.openxmlformats.org/markup-compatibility/2006">
              <mc:Choice xmlns:v="urn:schemas-microsoft-com:vml" Requires="v">
                <p:oleObj spid="_x0000_s2105" name="ChemSketch" r:id="rId23" imgW="1525369" imgH="1991508" progId="ACD.ChemSketchCDX">
                  <p:embed/>
                </p:oleObj>
              </mc:Choice>
              <mc:Fallback>
                <p:oleObj name="ChemSketch" r:id="rId23" imgW="1525369" imgH="1991508" progId="ACD.ChemSketchCDX">
                  <p:embed/>
                  <p:pic>
                    <p:nvPicPr>
                      <p:cNvPr id="0" name=""/>
                      <p:cNvPicPr/>
                      <p:nvPr/>
                    </p:nvPicPr>
                    <p:blipFill>
                      <a:blip r:embed="rId24"/>
                      <a:stretch>
                        <a:fillRect/>
                      </a:stretch>
                    </p:blipFill>
                    <p:spPr>
                      <a:xfrm>
                        <a:off x="338706" y="4697469"/>
                        <a:ext cx="1525587" cy="1990725"/>
                      </a:xfrm>
                      <a:prstGeom prst="rect">
                        <a:avLst/>
                      </a:prstGeom>
                    </p:spPr>
                  </p:pic>
                </p:oleObj>
              </mc:Fallback>
            </mc:AlternateContent>
          </a:graphicData>
        </a:graphic>
      </p:graphicFrame>
      <p:pic>
        <p:nvPicPr>
          <p:cNvPr id="41" name="Picture 40"/>
          <p:cNvPicPr>
            <a:picLocks noChangeAspect="1"/>
          </p:cNvPicPr>
          <p:nvPr/>
        </p:nvPicPr>
        <p:blipFill>
          <a:blip r:embed="rId25"/>
          <a:stretch>
            <a:fillRect/>
          </a:stretch>
        </p:blipFill>
        <p:spPr>
          <a:xfrm rot="6751910">
            <a:off x="1091901" y="4937066"/>
            <a:ext cx="285707" cy="177891"/>
          </a:xfrm>
          <a:prstGeom prst="rect">
            <a:avLst/>
          </a:prstGeom>
        </p:spPr>
      </p:pic>
      <p:sp>
        <p:nvSpPr>
          <p:cNvPr id="43" name="Plus 42"/>
          <p:cNvSpPr/>
          <p:nvPr/>
        </p:nvSpPr>
        <p:spPr>
          <a:xfrm>
            <a:off x="2020477" y="5561699"/>
            <a:ext cx="290421" cy="31568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1196634323"/>
              </p:ext>
            </p:extLst>
          </p:nvPr>
        </p:nvGraphicFramePr>
        <p:xfrm>
          <a:off x="2596016" y="5126497"/>
          <a:ext cx="1039813" cy="750887"/>
        </p:xfrm>
        <a:graphic>
          <a:graphicData uri="http://schemas.openxmlformats.org/presentationml/2006/ole">
            <mc:AlternateContent xmlns:mc="http://schemas.openxmlformats.org/markup-compatibility/2006">
              <mc:Choice xmlns:v="urn:schemas-microsoft-com:vml" Requires="v">
                <p:oleObj spid="_x0000_s2106" name="ChemSketch" r:id="rId26" imgW="1039116" imgH="751027" progId="ACD.ChemSketchCDX">
                  <p:embed/>
                </p:oleObj>
              </mc:Choice>
              <mc:Fallback>
                <p:oleObj name="ChemSketch" r:id="rId26" imgW="1039116" imgH="751027" progId="ACD.ChemSketchCDX">
                  <p:embed/>
                  <p:pic>
                    <p:nvPicPr>
                      <p:cNvPr id="0" name=""/>
                      <p:cNvPicPr/>
                      <p:nvPr/>
                    </p:nvPicPr>
                    <p:blipFill>
                      <a:blip r:embed="rId27"/>
                      <a:stretch>
                        <a:fillRect/>
                      </a:stretch>
                    </p:blipFill>
                    <p:spPr>
                      <a:xfrm>
                        <a:off x="2596016" y="5126497"/>
                        <a:ext cx="1039813" cy="750887"/>
                      </a:xfrm>
                      <a:prstGeom prst="rect">
                        <a:avLst/>
                      </a:prstGeom>
                    </p:spPr>
                  </p:pic>
                </p:oleObj>
              </mc:Fallback>
            </mc:AlternateContent>
          </a:graphicData>
        </a:graphic>
      </p:graphicFrame>
      <p:sp>
        <p:nvSpPr>
          <p:cNvPr id="45" name="Rectangle 44"/>
          <p:cNvSpPr/>
          <p:nvPr/>
        </p:nvSpPr>
        <p:spPr>
          <a:xfrm>
            <a:off x="2328173" y="6069765"/>
            <a:ext cx="1469453" cy="307777"/>
          </a:xfrm>
          <a:prstGeom prst="rect">
            <a:avLst/>
          </a:prstGeom>
          <a:noFill/>
        </p:spPr>
        <p:txBody>
          <a:bodyPr wrap="square" lIns="91440" tIns="45720" rIns="91440" bIns="45720">
            <a:spAutoFit/>
          </a:bodyPr>
          <a:lstStyle/>
          <a:p>
            <a:pPr algn="ctr" defTabSz="914400"/>
            <a:r>
              <a:rPr lang="en-US" sz="1400" dirty="0" smtClean="0">
                <a:ln w="0"/>
                <a:solidFill>
                  <a:prstClr val="black"/>
                </a:solidFill>
                <a:effectLst>
                  <a:outerShdw blurRad="38100" dist="19050" dir="2700000" algn="tl" rotWithShape="0">
                    <a:prstClr val="black">
                      <a:alpha val="40000"/>
                    </a:prstClr>
                  </a:outerShdw>
                </a:effectLst>
              </a:rPr>
              <a:t>Leaving group</a:t>
            </a:r>
            <a:endParaRPr lang="en-US" sz="1400" dirty="0">
              <a:ln w="0"/>
              <a:solidFill>
                <a:prstClr val="black"/>
              </a:solidFill>
              <a:effectLst>
                <a:outerShdw blurRad="38100" dist="19050" dir="2700000" algn="tl" rotWithShape="0">
                  <a:prstClr val="black">
                    <a:alpha val="40000"/>
                  </a:prstClr>
                </a:outerShdw>
              </a:effectLst>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1592903319"/>
              </p:ext>
            </p:extLst>
          </p:nvPr>
        </p:nvGraphicFramePr>
        <p:xfrm>
          <a:off x="3890380" y="5126497"/>
          <a:ext cx="250825" cy="295275"/>
        </p:xfrm>
        <a:graphic>
          <a:graphicData uri="http://schemas.openxmlformats.org/presentationml/2006/ole">
            <mc:AlternateContent xmlns:mc="http://schemas.openxmlformats.org/markup-compatibility/2006">
              <mc:Choice xmlns:v="urn:schemas-microsoft-com:vml" Requires="v">
                <p:oleObj spid="_x0000_s2107" name="ChemSketch" r:id="rId28" imgW="250898" imgH="295268" progId="ACD.ChemSketchCDX">
                  <p:embed/>
                </p:oleObj>
              </mc:Choice>
              <mc:Fallback>
                <p:oleObj name="ChemSketch" r:id="rId28" imgW="250898" imgH="295268" progId="ACD.ChemSketchCDX">
                  <p:embed/>
                  <p:pic>
                    <p:nvPicPr>
                      <p:cNvPr id="0" name=""/>
                      <p:cNvPicPr/>
                      <p:nvPr/>
                    </p:nvPicPr>
                    <p:blipFill>
                      <a:blip r:embed="rId29"/>
                      <a:stretch>
                        <a:fillRect/>
                      </a:stretch>
                    </p:blipFill>
                    <p:spPr>
                      <a:xfrm>
                        <a:off x="3890380" y="5126497"/>
                        <a:ext cx="250825" cy="295275"/>
                      </a:xfrm>
                      <a:prstGeom prst="rect">
                        <a:avLst/>
                      </a:prstGeom>
                    </p:spPr>
                  </p:pic>
                </p:oleObj>
              </mc:Fallback>
            </mc:AlternateContent>
          </a:graphicData>
        </a:graphic>
      </p:graphicFrame>
      <p:pic>
        <p:nvPicPr>
          <p:cNvPr id="47" name="Picture 46"/>
          <p:cNvPicPr>
            <a:picLocks noChangeAspect="1"/>
          </p:cNvPicPr>
          <p:nvPr/>
        </p:nvPicPr>
        <p:blipFill>
          <a:blip r:embed="rId30"/>
          <a:stretch>
            <a:fillRect/>
          </a:stretch>
        </p:blipFill>
        <p:spPr>
          <a:xfrm rot="20055335">
            <a:off x="3331446" y="5137039"/>
            <a:ext cx="608765" cy="426828"/>
          </a:xfrm>
          <a:prstGeom prst="rect">
            <a:avLst/>
          </a:prstGeom>
        </p:spPr>
      </p:pic>
      <p:sp>
        <p:nvSpPr>
          <p:cNvPr id="48" name="Right Arrow 47"/>
          <p:cNvSpPr/>
          <p:nvPr/>
        </p:nvSpPr>
        <p:spPr>
          <a:xfrm>
            <a:off x="3989507" y="5614755"/>
            <a:ext cx="1589315" cy="97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graphicFrame>
        <p:nvGraphicFramePr>
          <p:cNvPr id="49" name="Object 48"/>
          <p:cNvGraphicFramePr>
            <a:graphicFrameLocks noChangeAspect="1"/>
          </p:cNvGraphicFramePr>
          <p:nvPr>
            <p:extLst>
              <p:ext uri="{D42A27DB-BD31-4B8C-83A1-F6EECF244321}">
                <p14:modId xmlns:p14="http://schemas.microsoft.com/office/powerpoint/2010/main" val="312465045"/>
              </p:ext>
            </p:extLst>
          </p:nvPr>
        </p:nvGraphicFramePr>
        <p:xfrm>
          <a:off x="5931241" y="4552137"/>
          <a:ext cx="1525587" cy="1712913"/>
        </p:xfrm>
        <a:graphic>
          <a:graphicData uri="http://schemas.openxmlformats.org/presentationml/2006/ole">
            <mc:AlternateContent xmlns:mc="http://schemas.openxmlformats.org/markup-compatibility/2006">
              <mc:Choice xmlns:v="urn:schemas-microsoft-com:vml" Requires="v">
                <p:oleObj spid="_x0000_s2108" name="ChemSketch" r:id="rId31" imgW="1525369" imgH="1712643" progId="ACD.ChemSketchCDX">
                  <p:embed/>
                </p:oleObj>
              </mc:Choice>
              <mc:Fallback>
                <p:oleObj name="ChemSketch" r:id="rId31" imgW="1525369" imgH="1712643" progId="ACD.ChemSketchCDX">
                  <p:embed/>
                  <p:pic>
                    <p:nvPicPr>
                      <p:cNvPr id="0" name=""/>
                      <p:cNvPicPr/>
                      <p:nvPr/>
                    </p:nvPicPr>
                    <p:blipFill>
                      <a:blip r:embed="rId32"/>
                      <a:stretch>
                        <a:fillRect/>
                      </a:stretch>
                    </p:blipFill>
                    <p:spPr>
                      <a:xfrm>
                        <a:off x="5931241" y="4552137"/>
                        <a:ext cx="1525587" cy="1712913"/>
                      </a:xfrm>
                      <a:prstGeom prst="rect">
                        <a:avLst/>
                      </a:prstGeom>
                    </p:spPr>
                  </p:pic>
                </p:oleObj>
              </mc:Fallback>
            </mc:AlternateContent>
          </a:graphicData>
        </a:graphic>
      </p:graphicFrame>
      <p:sp>
        <p:nvSpPr>
          <p:cNvPr id="50" name="Rectangle 49"/>
          <p:cNvSpPr/>
          <p:nvPr/>
        </p:nvSpPr>
        <p:spPr>
          <a:xfrm>
            <a:off x="6293185" y="6363524"/>
            <a:ext cx="694421" cy="307777"/>
          </a:xfrm>
          <a:prstGeom prst="rect">
            <a:avLst/>
          </a:prstGeom>
          <a:noFill/>
        </p:spPr>
        <p:txBody>
          <a:bodyPr wrap="none" lIns="91440" tIns="45720" rIns="91440" bIns="45720">
            <a:spAutoFit/>
          </a:bodyPr>
          <a:lstStyle/>
          <a:p>
            <a:pPr algn="ctr" defTabSz="914400"/>
            <a:r>
              <a:rPr lang="en-US" sz="1400" dirty="0" smtClean="0">
                <a:ln w="0"/>
                <a:solidFill>
                  <a:prstClr val="black"/>
                </a:solidFill>
                <a:effectLst>
                  <a:outerShdw blurRad="38100" dist="19050" dir="2700000" algn="tl" rotWithShape="0">
                    <a:prstClr val="black">
                      <a:alpha val="40000"/>
                    </a:prstClr>
                  </a:outerShdw>
                </a:effectLst>
              </a:rPr>
              <a:t>Aspirin</a:t>
            </a:r>
            <a:endParaRPr lang="en-US" sz="1400" dirty="0">
              <a:ln w="0"/>
              <a:solidFill>
                <a:prstClr val="black"/>
              </a:solidFill>
              <a:effectLst>
                <a:outerShdw blurRad="38100" dist="19050" dir="2700000" algn="tl" rotWithShape="0">
                  <a:prstClr val="black">
                    <a:alpha val="40000"/>
                  </a:prstClr>
                </a:outerShdw>
              </a:effectLst>
            </a:endParaRPr>
          </a:p>
        </p:txBody>
      </p:sp>
      <p:sp>
        <p:nvSpPr>
          <p:cNvPr id="51" name="Plus 50"/>
          <p:cNvSpPr/>
          <p:nvPr/>
        </p:nvSpPr>
        <p:spPr>
          <a:xfrm>
            <a:off x="7847229" y="5602968"/>
            <a:ext cx="290421" cy="31568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graphicFrame>
        <p:nvGraphicFramePr>
          <p:cNvPr id="52" name="Object 51"/>
          <p:cNvGraphicFramePr>
            <a:graphicFrameLocks noChangeAspect="1"/>
          </p:cNvGraphicFramePr>
          <p:nvPr>
            <p:extLst>
              <p:ext uri="{D42A27DB-BD31-4B8C-83A1-F6EECF244321}">
                <p14:modId xmlns:p14="http://schemas.microsoft.com/office/powerpoint/2010/main" val="20623586"/>
              </p:ext>
            </p:extLst>
          </p:nvPr>
        </p:nvGraphicFramePr>
        <p:xfrm>
          <a:off x="8809499" y="5126496"/>
          <a:ext cx="1035050" cy="750887"/>
        </p:xfrm>
        <a:graphic>
          <a:graphicData uri="http://schemas.openxmlformats.org/presentationml/2006/ole">
            <mc:AlternateContent xmlns:mc="http://schemas.openxmlformats.org/markup-compatibility/2006">
              <mc:Choice xmlns:v="urn:schemas-microsoft-com:vml" Requires="v">
                <p:oleObj spid="_x0000_s2109" name="ChemSketch" r:id="rId33" imgW="1034675" imgH="751027" progId="ACD.ChemSketchCDX">
                  <p:embed/>
                </p:oleObj>
              </mc:Choice>
              <mc:Fallback>
                <p:oleObj name="ChemSketch" r:id="rId33" imgW="1034675" imgH="751027" progId="ACD.ChemSketchCDX">
                  <p:embed/>
                  <p:pic>
                    <p:nvPicPr>
                      <p:cNvPr id="0" name=""/>
                      <p:cNvPicPr/>
                      <p:nvPr/>
                    </p:nvPicPr>
                    <p:blipFill>
                      <a:blip r:embed="rId34"/>
                      <a:stretch>
                        <a:fillRect/>
                      </a:stretch>
                    </p:blipFill>
                    <p:spPr>
                      <a:xfrm>
                        <a:off x="8809499" y="5126496"/>
                        <a:ext cx="1035050" cy="750887"/>
                      </a:xfrm>
                      <a:prstGeom prst="rect">
                        <a:avLst/>
                      </a:prstGeom>
                    </p:spPr>
                  </p:pic>
                </p:oleObj>
              </mc:Fallback>
            </mc:AlternateContent>
          </a:graphicData>
        </a:graphic>
      </p:graphicFrame>
      <p:sp>
        <p:nvSpPr>
          <p:cNvPr id="53" name="Rectangle 52"/>
          <p:cNvSpPr/>
          <p:nvPr/>
        </p:nvSpPr>
        <p:spPr>
          <a:xfrm>
            <a:off x="8956023" y="6100543"/>
            <a:ext cx="858697" cy="276999"/>
          </a:xfrm>
          <a:prstGeom prst="rect">
            <a:avLst/>
          </a:prstGeom>
          <a:noFill/>
        </p:spPr>
        <p:txBody>
          <a:bodyPr wrap="none" lIns="91440" tIns="45720" rIns="91440" bIns="45720">
            <a:spAutoFit/>
          </a:bodyPr>
          <a:lstStyle/>
          <a:p>
            <a:pPr algn="ctr" defTabSz="914400"/>
            <a:r>
              <a:rPr lang="en-US" sz="1200" dirty="0" smtClean="0">
                <a:ln w="0"/>
                <a:solidFill>
                  <a:prstClr val="black"/>
                </a:solidFill>
                <a:effectLst>
                  <a:outerShdw blurRad="38100" dist="19050" dir="2700000" algn="tl" rotWithShape="0">
                    <a:prstClr val="black">
                      <a:alpha val="40000"/>
                    </a:prstClr>
                  </a:outerShdw>
                </a:effectLst>
              </a:rPr>
              <a:t>Acetic acid</a:t>
            </a:r>
            <a:endParaRPr lang="en-US" sz="1200" dirty="0">
              <a:ln w="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40583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fade">
                                      <p:cBhvr>
                                        <p:cTn id="122" dur="50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500"/>
                                        <p:tgtEl>
                                          <p:spTgt spid="4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fade">
                                      <p:cBhvr>
                                        <p:cTn id="137" dur="500"/>
                                        <p:tgtEl>
                                          <p:spTgt spid="4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500"/>
                                        <p:tgtEl>
                                          <p:spTgt spid="4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fade">
                                      <p:cBhvr>
                                        <p:cTn id="147" dur="500"/>
                                        <p:tgtEl>
                                          <p:spTgt spid="4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50"/>
                                        </p:tgtEl>
                                        <p:attrNameLst>
                                          <p:attrName>style.visibility</p:attrName>
                                        </p:attrNameLst>
                                      </p:cBhvr>
                                      <p:to>
                                        <p:strVal val="visible"/>
                                      </p:to>
                                    </p:set>
                                    <p:animEffect transition="in" filter="fade">
                                      <p:cBhvr>
                                        <p:cTn id="152" dur="500"/>
                                        <p:tgtEl>
                                          <p:spTgt spid="50"/>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51"/>
                                        </p:tgtEl>
                                        <p:attrNameLst>
                                          <p:attrName>style.visibility</p:attrName>
                                        </p:attrNameLst>
                                      </p:cBhvr>
                                      <p:to>
                                        <p:strVal val="visible"/>
                                      </p:to>
                                    </p:set>
                                    <p:animEffect transition="in" filter="fade">
                                      <p:cBhvr>
                                        <p:cTn id="157" dur="500"/>
                                        <p:tgtEl>
                                          <p:spTgt spid="51"/>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fade">
                                      <p:cBhvr>
                                        <p:cTn id="162" dur="500"/>
                                        <p:tgtEl>
                                          <p:spTgt spid="52"/>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3"/>
                                        </p:tgtEl>
                                        <p:attrNameLst>
                                          <p:attrName>style.visibility</p:attrName>
                                        </p:attrNameLst>
                                      </p:cBhvr>
                                      <p:to>
                                        <p:strVal val="visible"/>
                                      </p:to>
                                    </p:set>
                                    <p:animEffect transition="in" filter="fade">
                                      <p:cBhvr>
                                        <p:cTn id="16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7" grpId="0" animBg="1"/>
      <p:bldP spid="43" grpId="0" animBg="1"/>
      <p:bldP spid="45" grpId="0"/>
      <p:bldP spid="48" grpId="0" animBg="1"/>
      <p:bldP spid="50" grpId="0"/>
      <p:bldP spid="51" grpId="0" animBg="1"/>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latin typeface="Times New Roman" panose="02020603050405020304" pitchFamily="18" charset="0"/>
                <a:ea typeface="Calibri" panose="020F0502020204030204" pitchFamily="34" charset="0"/>
                <a:cs typeface="Arial" panose="020B0604020202020204" pitchFamily="34" charset="0"/>
              </a:rPr>
              <a:t>Safety</a:t>
            </a: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1919511" y="1803042"/>
            <a:ext cx="8915400" cy="4958185"/>
          </a:xfrm>
        </p:spPr>
        <p:txBody>
          <a:bodyPr>
            <a:normAutofit fontScale="40000" lnSpcReduction="20000"/>
          </a:bodyPr>
          <a:lstStyle/>
          <a:p>
            <a:pPr marL="0" indent="0">
              <a:lnSpc>
                <a:spcPct val="107000"/>
              </a:lnSpc>
              <a:spcAft>
                <a:spcPts val="800"/>
              </a:spcAft>
              <a:buNone/>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Salicylic acid </a:t>
            </a:r>
            <a:r>
              <a:rPr lang="en-US" sz="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 able to penetrate and break down fats, causing moderate</a:t>
            </a:r>
            <a:br>
              <a:rPr lang="en-US" sz="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chemical burns to the skin.</a:t>
            </a:r>
            <a:endParaRPr lang="en-US" sz="5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l" rtl="0">
              <a:lnSpc>
                <a:spcPct val="107000"/>
              </a:lnSpc>
              <a:spcAft>
                <a:spcPts val="800"/>
              </a:spcAft>
              <a:buNone/>
            </a:pPr>
            <a:r>
              <a:rPr lang="en-US" sz="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5000" dirty="0">
              <a:latin typeface="Times New Roman" panose="02020603050405020304" pitchFamily="18" charset="0"/>
              <a:ea typeface="Calibri" panose="020F0502020204030204" pitchFamily="34" charset="0"/>
              <a:cs typeface="Times New Roman" panose="02020603050405020304" pitchFamily="18" charset="0"/>
            </a:endParaRPr>
          </a:p>
          <a:p>
            <a:pPr algn="l" rtl="0">
              <a:lnSpc>
                <a:spcPct val="107000"/>
              </a:lnSpc>
              <a:spcAft>
                <a:spcPts val="800"/>
              </a:spcAft>
            </a:pPr>
            <a:r>
              <a:rPr lang="en-US" sz="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Acetic anhydride </a:t>
            </a:r>
            <a:r>
              <a:rPr lang="en-US" sz="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flammable, harmful by inhalation and if swallowed, causes</a:t>
            </a:r>
            <a:br>
              <a:rPr lang="en-US" sz="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burns</a:t>
            </a:r>
            <a:endParaRPr lang="en-US" sz="5000" dirty="0">
              <a:latin typeface="Times New Roman" panose="02020603050405020304" pitchFamily="18" charset="0"/>
              <a:ea typeface="Calibri" panose="020F0502020204030204" pitchFamily="34" charset="0"/>
              <a:cs typeface="Times New Roman" panose="02020603050405020304" pitchFamily="18" charset="0"/>
            </a:endParaRPr>
          </a:p>
          <a:p>
            <a:pPr algn="l" rtl="0">
              <a:lnSpc>
                <a:spcPct val="107000"/>
              </a:lnSpc>
              <a:spcAft>
                <a:spcPts val="800"/>
              </a:spcAft>
            </a:pPr>
            <a:r>
              <a:rPr lang="en-US" sz="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Sulfuric acid </a:t>
            </a:r>
            <a:r>
              <a:rPr lang="en-US" sz="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causes severe burns.</a:t>
            </a:r>
            <a:endParaRPr lang="en-US" sz="5000" dirty="0">
              <a:latin typeface="Times New Roman" panose="02020603050405020304" pitchFamily="18" charset="0"/>
              <a:ea typeface="Calibri" panose="020F0502020204030204" pitchFamily="34" charset="0"/>
              <a:cs typeface="Times New Roman" panose="02020603050405020304" pitchFamily="18" charset="0"/>
            </a:endParaRPr>
          </a:p>
          <a:p>
            <a:pPr algn="l" rtl="0">
              <a:lnSpc>
                <a:spcPct val="107000"/>
              </a:lnSpc>
              <a:spcAft>
                <a:spcPts val="800"/>
              </a:spcAft>
            </a:pPr>
            <a:r>
              <a:rPr lang="en-US" sz="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you must wear protective gloves, protective clothing, and eye protection.</a:t>
            </a:r>
            <a:endParaRPr lang="en-US" sz="5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l" rtl="0">
              <a:lnSpc>
                <a:spcPct val="107000"/>
              </a:lnSpc>
              <a:spcAft>
                <a:spcPts val="800"/>
              </a:spcAft>
              <a:buNone/>
            </a:pPr>
            <a:r>
              <a:rPr lang="en-US" sz="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5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400" dirty="0">
                <a:solidFill>
                  <a:srgbClr val="2E74B5"/>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0652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29867" t="32682" r="20072" b="16536"/>
          <a:stretch/>
        </p:blipFill>
        <p:spPr bwMode="auto">
          <a:xfrm>
            <a:off x="1790163" y="2165322"/>
            <a:ext cx="4417454" cy="371480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2641" t="11049" r="17358" b="15838"/>
          <a:stretch/>
        </p:blipFill>
        <p:spPr bwMode="auto">
          <a:xfrm>
            <a:off x="6886416" y="2165322"/>
            <a:ext cx="4846237" cy="38748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006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176" y="-76100"/>
            <a:ext cx="2636876" cy="769441"/>
          </a:xfrm>
          <a:prstGeom prst="rect">
            <a:avLst/>
          </a:prstGeom>
          <a:noFill/>
        </p:spPr>
        <p:txBody>
          <a:bodyPr wrap="none" rtlCol="0">
            <a:spAutoFit/>
          </a:bodyPr>
          <a:lstStyle/>
          <a:p>
            <a:pPr defTabSz="914400"/>
            <a:r>
              <a:rPr lang="en-GB" sz="4400" b="1" dirty="0" smtClean="0">
                <a:solidFill>
                  <a:srgbClr val="7030A0"/>
                </a:solidFill>
              </a:rPr>
              <a:t>Procedure</a:t>
            </a:r>
            <a:r>
              <a:rPr lang="en-GB" dirty="0" smtClean="0">
                <a:solidFill>
                  <a:srgbClr val="7030A0"/>
                </a:solidFill>
              </a:rPr>
              <a:t> </a:t>
            </a:r>
            <a:endParaRPr lang="en-GB" dirty="0">
              <a:solidFill>
                <a:srgbClr val="7030A0"/>
              </a:solidFill>
            </a:endParaRPr>
          </a:p>
        </p:txBody>
      </p:sp>
      <p:sp>
        <p:nvSpPr>
          <p:cNvPr id="3" name="Rectangle 2"/>
          <p:cNvSpPr/>
          <p:nvPr/>
        </p:nvSpPr>
        <p:spPr>
          <a:xfrm>
            <a:off x="0" y="615508"/>
            <a:ext cx="12192000" cy="1077218"/>
          </a:xfrm>
          <a:prstGeom prst="rect">
            <a:avLst/>
          </a:prstGeom>
        </p:spPr>
        <p:txBody>
          <a:bodyPr wrap="square">
            <a:spAutoFit/>
          </a:bodyPr>
          <a:lstStyle/>
          <a:p>
            <a:pPr defTabSz="914400"/>
            <a:r>
              <a:rPr lang="en-GB" sz="3200" b="1" dirty="0" smtClean="0">
                <a:solidFill>
                  <a:srgbClr val="FF0000"/>
                </a:solidFill>
              </a:rPr>
              <a:t>1. </a:t>
            </a:r>
            <a:r>
              <a:rPr lang="en-GB" sz="3200" dirty="0" smtClean="0">
                <a:solidFill>
                  <a:prstClr val="black"/>
                </a:solidFill>
              </a:rPr>
              <a:t>Place 0.5 </a:t>
            </a:r>
            <a:r>
              <a:rPr lang="en-GB" sz="3200" dirty="0">
                <a:solidFill>
                  <a:prstClr val="black"/>
                </a:solidFill>
              </a:rPr>
              <a:t>grams of salicylic </a:t>
            </a:r>
            <a:r>
              <a:rPr lang="en-GB" sz="3200" dirty="0" smtClean="0">
                <a:solidFill>
                  <a:prstClr val="black"/>
                </a:solidFill>
              </a:rPr>
              <a:t>acid </a:t>
            </a:r>
            <a:r>
              <a:rPr lang="en-GB" sz="3200" dirty="0">
                <a:solidFill>
                  <a:prstClr val="black"/>
                </a:solidFill>
              </a:rPr>
              <a:t>into a</a:t>
            </a:r>
            <a:r>
              <a:rPr lang="en-GB" sz="3200" dirty="0" smtClean="0">
                <a:solidFill>
                  <a:prstClr val="black"/>
                </a:solidFill>
              </a:rPr>
              <a:t> beaker </a:t>
            </a:r>
            <a:r>
              <a:rPr lang="en-GB" sz="3200" dirty="0">
                <a:solidFill>
                  <a:prstClr val="black"/>
                </a:solidFill>
              </a:rPr>
              <a:t>along with 3</a:t>
            </a:r>
            <a:r>
              <a:rPr lang="en-GB" sz="3200" dirty="0" smtClean="0">
                <a:solidFill>
                  <a:prstClr val="black"/>
                </a:solidFill>
              </a:rPr>
              <a:t> </a:t>
            </a:r>
            <a:r>
              <a:rPr lang="en-GB" sz="3200" dirty="0">
                <a:solidFill>
                  <a:prstClr val="black"/>
                </a:solidFill>
              </a:rPr>
              <a:t>mL of acetic anhydride and 5 drops of </a:t>
            </a:r>
            <a:r>
              <a:rPr lang="en-GB" sz="3200" dirty="0" err="1" smtClean="0">
                <a:solidFill>
                  <a:prstClr val="black"/>
                </a:solidFill>
              </a:rPr>
              <a:t>conc</a:t>
            </a:r>
            <a:r>
              <a:rPr lang="en-GB" sz="3200" dirty="0" smtClean="0">
                <a:solidFill>
                  <a:prstClr val="black"/>
                </a:solidFill>
              </a:rPr>
              <a:t> </a:t>
            </a:r>
            <a:r>
              <a:rPr lang="en-GB" sz="3200" dirty="0" err="1" smtClean="0">
                <a:solidFill>
                  <a:prstClr val="black"/>
                </a:solidFill>
              </a:rPr>
              <a:t>Hcl</a:t>
            </a:r>
            <a:r>
              <a:rPr lang="en-GB" sz="3200" dirty="0" smtClean="0">
                <a:solidFill>
                  <a:prstClr val="black"/>
                </a:solidFill>
              </a:rPr>
              <a:t>.</a:t>
            </a:r>
            <a:endParaRPr lang="en-GB" sz="3200" dirty="0">
              <a:solidFill>
                <a:prstClr val="black"/>
              </a:solidFill>
            </a:endParaRPr>
          </a:p>
        </p:txBody>
      </p:sp>
      <p:sp>
        <p:nvSpPr>
          <p:cNvPr id="4" name="Rectangle 3"/>
          <p:cNvSpPr/>
          <p:nvPr/>
        </p:nvSpPr>
        <p:spPr>
          <a:xfrm>
            <a:off x="0" y="1739342"/>
            <a:ext cx="8158067" cy="584775"/>
          </a:xfrm>
          <a:prstGeom prst="rect">
            <a:avLst/>
          </a:prstGeom>
        </p:spPr>
        <p:txBody>
          <a:bodyPr wrap="none">
            <a:spAutoFit/>
          </a:bodyPr>
          <a:lstStyle/>
          <a:p>
            <a:pPr defTabSz="914400"/>
            <a:r>
              <a:rPr lang="en-GB" sz="3200" b="1" dirty="0" smtClean="0">
                <a:solidFill>
                  <a:srgbClr val="FF0000"/>
                </a:solidFill>
              </a:rPr>
              <a:t>2. </a:t>
            </a:r>
            <a:r>
              <a:rPr lang="en-GB" sz="3200" dirty="0" smtClean="0">
                <a:solidFill>
                  <a:prstClr val="black"/>
                </a:solidFill>
              </a:rPr>
              <a:t>Heat the mixture for 10 minutes with stirring.</a:t>
            </a:r>
            <a:endParaRPr lang="en-GB" sz="3200" dirty="0">
              <a:solidFill>
                <a:prstClr val="black"/>
              </a:solidFill>
            </a:endParaRPr>
          </a:p>
        </p:txBody>
      </p:sp>
      <p:sp>
        <p:nvSpPr>
          <p:cNvPr id="5" name="Rectangle 4"/>
          <p:cNvSpPr/>
          <p:nvPr/>
        </p:nvSpPr>
        <p:spPr>
          <a:xfrm>
            <a:off x="0" y="2540077"/>
            <a:ext cx="10236530" cy="1077218"/>
          </a:xfrm>
          <a:prstGeom prst="rect">
            <a:avLst/>
          </a:prstGeom>
        </p:spPr>
        <p:txBody>
          <a:bodyPr wrap="square">
            <a:spAutoFit/>
          </a:bodyPr>
          <a:lstStyle/>
          <a:p>
            <a:pPr defTabSz="914400"/>
            <a:r>
              <a:rPr lang="en-GB" sz="3200" b="1" dirty="0" smtClean="0">
                <a:solidFill>
                  <a:srgbClr val="FF0000"/>
                </a:solidFill>
              </a:rPr>
              <a:t>3. </a:t>
            </a:r>
            <a:r>
              <a:rPr lang="en-GB" sz="3200" dirty="0" smtClean="0">
                <a:solidFill>
                  <a:prstClr val="black"/>
                </a:solidFill>
              </a:rPr>
              <a:t>Cool the </a:t>
            </a:r>
            <a:r>
              <a:rPr lang="en-GB" sz="3200" dirty="0">
                <a:solidFill>
                  <a:prstClr val="black"/>
                </a:solidFill>
              </a:rPr>
              <a:t>mixture </a:t>
            </a:r>
            <a:r>
              <a:rPr lang="en-GB" sz="3200" dirty="0" smtClean="0">
                <a:solidFill>
                  <a:prstClr val="black"/>
                </a:solidFill>
              </a:rPr>
              <a:t>by adding ice cubes with stirring. Crystals </a:t>
            </a:r>
            <a:r>
              <a:rPr lang="en-GB" sz="3200" dirty="0">
                <a:solidFill>
                  <a:prstClr val="black"/>
                </a:solidFill>
              </a:rPr>
              <a:t>of aspirin started to form as the mixture cooled. </a:t>
            </a:r>
          </a:p>
        </p:txBody>
      </p:sp>
      <p:sp>
        <p:nvSpPr>
          <p:cNvPr id="6" name="Rectangle 5"/>
          <p:cNvSpPr/>
          <p:nvPr/>
        </p:nvSpPr>
        <p:spPr>
          <a:xfrm>
            <a:off x="0" y="3784728"/>
            <a:ext cx="11447813" cy="584775"/>
          </a:xfrm>
          <a:prstGeom prst="rect">
            <a:avLst/>
          </a:prstGeom>
        </p:spPr>
        <p:txBody>
          <a:bodyPr wrap="square">
            <a:spAutoFit/>
          </a:bodyPr>
          <a:lstStyle/>
          <a:p>
            <a:pPr defTabSz="914400"/>
            <a:r>
              <a:rPr lang="en-GB" sz="3200" b="1" dirty="0" smtClean="0">
                <a:solidFill>
                  <a:srgbClr val="FF0000"/>
                </a:solidFill>
              </a:rPr>
              <a:t>4. </a:t>
            </a:r>
            <a:r>
              <a:rPr lang="en-GB" sz="3200" dirty="0" smtClean="0">
                <a:solidFill>
                  <a:prstClr val="black"/>
                </a:solidFill>
              </a:rPr>
              <a:t>Filter the </a:t>
            </a:r>
            <a:r>
              <a:rPr lang="en-GB" sz="3200" dirty="0">
                <a:solidFill>
                  <a:prstClr val="black"/>
                </a:solidFill>
              </a:rPr>
              <a:t>mixture </a:t>
            </a:r>
            <a:r>
              <a:rPr lang="en-GB" sz="3200" dirty="0" smtClean="0">
                <a:solidFill>
                  <a:prstClr val="black"/>
                </a:solidFill>
              </a:rPr>
              <a:t>and wash </a:t>
            </a:r>
            <a:r>
              <a:rPr lang="en-GB" sz="3200" dirty="0">
                <a:solidFill>
                  <a:prstClr val="black"/>
                </a:solidFill>
              </a:rPr>
              <a:t>the crystals </a:t>
            </a:r>
            <a:r>
              <a:rPr lang="en-GB" sz="3200" dirty="0" smtClean="0">
                <a:solidFill>
                  <a:prstClr val="black"/>
                </a:solidFill>
              </a:rPr>
              <a:t>with cold distilled water.</a:t>
            </a:r>
            <a:endParaRPr lang="en-GB" sz="3200" dirty="0">
              <a:solidFill>
                <a:prstClr val="black"/>
              </a:solidFill>
            </a:endParaRPr>
          </a:p>
        </p:txBody>
      </p:sp>
      <p:sp>
        <p:nvSpPr>
          <p:cNvPr id="7" name="Rectangle 6"/>
          <p:cNvSpPr/>
          <p:nvPr/>
        </p:nvSpPr>
        <p:spPr>
          <a:xfrm>
            <a:off x="0" y="4585463"/>
            <a:ext cx="12192000" cy="584775"/>
          </a:xfrm>
          <a:prstGeom prst="rect">
            <a:avLst/>
          </a:prstGeom>
        </p:spPr>
        <p:txBody>
          <a:bodyPr wrap="square">
            <a:spAutoFit/>
          </a:bodyPr>
          <a:lstStyle/>
          <a:p>
            <a:pPr defTabSz="914400"/>
            <a:r>
              <a:rPr lang="en-GB" sz="3200" b="1" dirty="0" smtClean="0">
                <a:solidFill>
                  <a:srgbClr val="FF0000"/>
                </a:solidFill>
              </a:rPr>
              <a:t>5. </a:t>
            </a:r>
            <a:r>
              <a:rPr lang="en-GB" sz="3200" dirty="0" smtClean="0">
                <a:solidFill>
                  <a:prstClr val="black"/>
                </a:solidFill>
              </a:rPr>
              <a:t>Purification </a:t>
            </a:r>
            <a:r>
              <a:rPr lang="en-GB" sz="3200" dirty="0">
                <a:solidFill>
                  <a:prstClr val="black"/>
                </a:solidFill>
              </a:rPr>
              <a:t>of </a:t>
            </a:r>
            <a:r>
              <a:rPr lang="en-GB" sz="3200" dirty="0" smtClean="0">
                <a:solidFill>
                  <a:prstClr val="black"/>
                </a:solidFill>
              </a:rPr>
              <a:t>Aspirin by </a:t>
            </a:r>
            <a:r>
              <a:rPr lang="en-GB" sz="3200" b="1" i="1" u="sng" dirty="0" smtClean="0">
                <a:solidFill>
                  <a:prstClr val="black"/>
                </a:solidFill>
              </a:rPr>
              <a:t>recrystallization</a:t>
            </a:r>
            <a:r>
              <a:rPr lang="en-GB" sz="3200" dirty="0" smtClean="0">
                <a:solidFill>
                  <a:prstClr val="black"/>
                </a:solidFill>
              </a:rPr>
              <a:t>.</a:t>
            </a:r>
            <a:endParaRPr lang="en-GB" sz="3200" dirty="0">
              <a:solidFill>
                <a:prstClr val="black"/>
              </a:solidFill>
            </a:endParaRPr>
          </a:p>
        </p:txBody>
      </p:sp>
      <p:sp>
        <p:nvSpPr>
          <p:cNvPr id="8" name="TextBox 7"/>
          <p:cNvSpPr txBox="1"/>
          <p:nvPr/>
        </p:nvSpPr>
        <p:spPr>
          <a:xfrm>
            <a:off x="0" y="6202575"/>
            <a:ext cx="5047013" cy="584775"/>
          </a:xfrm>
          <a:prstGeom prst="rect">
            <a:avLst/>
          </a:prstGeom>
          <a:noFill/>
        </p:spPr>
        <p:txBody>
          <a:bodyPr wrap="square" rtlCol="0">
            <a:spAutoFit/>
          </a:bodyPr>
          <a:lstStyle/>
          <a:p>
            <a:pPr defTabSz="914400"/>
            <a:r>
              <a:rPr lang="en-GB" sz="3200" b="1" dirty="0" smtClean="0">
                <a:solidFill>
                  <a:srgbClr val="FF0000"/>
                </a:solidFill>
              </a:rPr>
              <a:t>6. </a:t>
            </a:r>
            <a:r>
              <a:rPr lang="en-GB" sz="3200" dirty="0" smtClean="0">
                <a:solidFill>
                  <a:prstClr val="black"/>
                </a:solidFill>
              </a:rPr>
              <a:t>Calculate % yield.</a:t>
            </a:r>
            <a:endParaRPr lang="en-GB" sz="3200" dirty="0">
              <a:solidFill>
                <a:prstClr val="black"/>
              </a:solidFill>
            </a:endParaRPr>
          </a:p>
        </p:txBody>
      </p:sp>
    </p:spTree>
    <p:extLst>
      <p:ext uri="{BB962C8B-B14F-4D97-AF65-F5344CB8AC3E}">
        <p14:creationId xmlns:p14="http://schemas.microsoft.com/office/powerpoint/2010/main" val="3954778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266" y="427512"/>
            <a:ext cx="2841996" cy="769441"/>
          </a:xfrm>
          <a:prstGeom prst="rect">
            <a:avLst/>
          </a:prstGeom>
          <a:noFill/>
        </p:spPr>
        <p:txBody>
          <a:bodyPr wrap="none" rtlCol="0">
            <a:spAutoFit/>
          </a:bodyPr>
          <a:lstStyle/>
          <a:p>
            <a:pPr defTabSz="914400"/>
            <a:r>
              <a:rPr lang="en-GB" sz="4400" b="1" dirty="0" smtClean="0">
                <a:solidFill>
                  <a:srgbClr val="7030A0"/>
                </a:solidFill>
              </a:rPr>
              <a:t>Calculation</a:t>
            </a:r>
            <a:r>
              <a:rPr lang="en-GB" dirty="0" smtClean="0">
                <a:solidFill>
                  <a:prstClr val="black"/>
                </a:solidFill>
              </a:rPr>
              <a:t> </a:t>
            </a:r>
            <a:endParaRPr lang="en-GB" dirty="0">
              <a:solidFill>
                <a:prstClr val="black"/>
              </a:solidFill>
            </a:endParaRPr>
          </a:p>
        </p:txBody>
      </p:sp>
      <p:sp>
        <p:nvSpPr>
          <p:cNvPr id="3" name="TextBox 2"/>
          <p:cNvSpPr txBox="1"/>
          <p:nvPr/>
        </p:nvSpPr>
        <p:spPr>
          <a:xfrm>
            <a:off x="1008387" y="1365309"/>
            <a:ext cx="6546985" cy="584775"/>
          </a:xfrm>
          <a:prstGeom prst="rect">
            <a:avLst/>
          </a:prstGeom>
          <a:noFill/>
        </p:spPr>
        <p:txBody>
          <a:bodyPr wrap="none" rtlCol="0">
            <a:spAutoFit/>
          </a:bodyPr>
          <a:lstStyle/>
          <a:p>
            <a:pPr defTabSz="914400"/>
            <a:r>
              <a:rPr lang="en-GB" sz="3200" dirty="0" smtClean="0">
                <a:solidFill>
                  <a:prstClr val="black"/>
                </a:solidFill>
              </a:rPr>
              <a:t>Moles (Salicylic acid) = Moles (Aspirin)</a:t>
            </a:r>
            <a:endParaRPr lang="en-GB" sz="3200" dirty="0">
              <a:solidFill>
                <a:prstClr val="black"/>
              </a:solidFill>
            </a:endParaRPr>
          </a:p>
        </p:txBody>
      </p:sp>
      <p:sp>
        <p:nvSpPr>
          <p:cNvPr id="4" name="TextBox 3"/>
          <p:cNvSpPr txBox="1"/>
          <p:nvPr/>
        </p:nvSpPr>
        <p:spPr>
          <a:xfrm>
            <a:off x="1008387" y="2183686"/>
            <a:ext cx="8143576" cy="584775"/>
          </a:xfrm>
          <a:prstGeom prst="rect">
            <a:avLst/>
          </a:prstGeom>
          <a:noFill/>
        </p:spPr>
        <p:txBody>
          <a:bodyPr wrap="none" rtlCol="0">
            <a:spAutoFit/>
          </a:bodyPr>
          <a:lstStyle/>
          <a:p>
            <a:pPr defTabSz="914400"/>
            <a:r>
              <a:rPr lang="en-GB" sz="3200" dirty="0" smtClean="0">
                <a:solidFill>
                  <a:prstClr val="black"/>
                </a:solidFill>
              </a:rPr>
              <a:t>Wt</a:t>
            </a:r>
            <a:r>
              <a:rPr lang="en-GB" sz="3200" dirty="0">
                <a:solidFill>
                  <a:prstClr val="black"/>
                </a:solidFill>
              </a:rPr>
              <a:t> </a:t>
            </a:r>
            <a:r>
              <a:rPr lang="en-GB" sz="3200" dirty="0" smtClean="0">
                <a:solidFill>
                  <a:prstClr val="black"/>
                </a:solidFill>
              </a:rPr>
              <a:t>/ </a:t>
            </a:r>
            <a:r>
              <a:rPr lang="en-GB" sz="3200" dirty="0" err="1" smtClean="0">
                <a:solidFill>
                  <a:prstClr val="black"/>
                </a:solidFill>
              </a:rPr>
              <a:t>M.Wt</a:t>
            </a:r>
            <a:r>
              <a:rPr lang="en-GB" sz="3200" dirty="0" smtClean="0">
                <a:solidFill>
                  <a:prstClr val="black"/>
                </a:solidFill>
              </a:rPr>
              <a:t> (Salicylic acid) = Wt / </a:t>
            </a:r>
            <a:r>
              <a:rPr lang="en-GB" sz="3200" dirty="0" err="1" smtClean="0">
                <a:solidFill>
                  <a:prstClr val="black"/>
                </a:solidFill>
              </a:rPr>
              <a:t>M.Wt</a:t>
            </a:r>
            <a:r>
              <a:rPr lang="en-GB" sz="3200" dirty="0" smtClean="0">
                <a:solidFill>
                  <a:prstClr val="black"/>
                </a:solidFill>
              </a:rPr>
              <a:t> (Aspirin) </a:t>
            </a:r>
            <a:endParaRPr lang="en-GB" sz="3200" dirty="0">
              <a:solidFill>
                <a:prstClr val="black"/>
              </a:solidFill>
            </a:endParaRPr>
          </a:p>
        </p:txBody>
      </p:sp>
      <p:sp>
        <p:nvSpPr>
          <p:cNvPr id="5" name="TextBox 4"/>
          <p:cNvSpPr txBox="1"/>
          <p:nvPr/>
        </p:nvSpPr>
        <p:spPr>
          <a:xfrm>
            <a:off x="1008387" y="3002063"/>
            <a:ext cx="9051004" cy="584775"/>
          </a:xfrm>
          <a:prstGeom prst="rect">
            <a:avLst/>
          </a:prstGeom>
          <a:noFill/>
        </p:spPr>
        <p:txBody>
          <a:bodyPr wrap="none" rtlCol="0">
            <a:spAutoFit/>
          </a:bodyPr>
          <a:lstStyle/>
          <a:p>
            <a:pPr defTabSz="914400"/>
            <a:r>
              <a:rPr lang="en-GB" sz="3200" b="1" dirty="0">
                <a:solidFill>
                  <a:prstClr val="black"/>
                </a:solidFill>
              </a:rPr>
              <a:t>O.5</a:t>
            </a:r>
            <a:r>
              <a:rPr lang="en-GB" sz="3200" dirty="0">
                <a:solidFill>
                  <a:prstClr val="black"/>
                </a:solidFill>
              </a:rPr>
              <a:t> g /</a:t>
            </a:r>
            <a:r>
              <a:rPr lang="en-GB" sz="3200" b="1" dirty="0">
                <a:solidFill>
                  <a:prstClr val="black"/>
                </a:solidFill>
              </a:rPr>
              <a:t>138.12</a:t>
            </a:r>
            <a:r>
              <a:rPr lang="en-GB" sz="3200" dirty="0">
                <a:solidFill>
                  <a:prstClr val="black"/>
                </a:solidFill>
              </a:rPr>
              <a:t> </a:t>
            </a:r>
            <a:r>
              <a:rPr lang="en-GB" sz="2400" dirty="0">
                <a:solidFill>
                  <a:prstClr val="black"/>
                </a:solidFill>
              </a:rPr>
              <a:t>g </a:t>
            </a:r>
            <a:r>
              <a:rPr lang="en-GB" sz="2400" dirty="0" smtClean="0">
                <a:solidFill>
                  <a:prstClr val="black"/>
                </a:solidFill>
              </a:rPr>
              <a:t>mol-1 </a:t>
            </a:r>
            <a:r>
              <a:rPr lang="en-GB" sz="3200" dirty="0">
                <a:solidFill>
                  <a:prstClr val="black"/>
                </a:solidFill>
              </a:rPr>
              <a:t>= </a:t>
            </a:r>
            <a:r>
              <a:rPr lang="en-GB" sz="3200" b="1" dirty="0">
                <a:solidFill>
                  <a:srgbClr val="FF0000"/>
                </a:solidFill>
              </a:rPr>
              <a:t>Theoretical </a:t>
            </a:r>
            <a:r>
              <a:rPr lang="en-GB" sz="3200" b="1" dirty="0" smtClean="0">
                <a:solidFill>
                  <a:srgbClr val="FF0000"/>
                </a:solidFill>
              </a:rPr>
              <a:t>Wt</a:t>
            </a:r>
            <a:r>
              <a:rPr lang="en-GB" sz="3200" b="1" dirty="0">
                <a:solidFill>
                  <a:srgbClr val="FF0000"/>
                </a:solidFill>
              </a:rPr>
              <a:t> </a:t>
            </a:r>
            <a:r>
              <a:rPr lang="en-GB" sz="3200" dirty="0">
                <a:solidFill>
                  <a:prstClr val="black"/>
                </a:solidFill>
              </a:rPr>
              <a:t>/ </a:t>
            </a:r>
            <a:r>
              <a:rPr lang="en-GB" sz="3200" b="1" dirty="0">
                <a:solidFill>
                  <a:prstClr val="black"/>
                </a:solidFill>
              </a:rPr>
              <a:t>180.16</a:t>
            </a:r>
            <a:r>
              <a:rPr lang="en-GB" sz="3200" dirty="0">
                <a:solidFill>
                  <a:prstClr val="black"/>
                </a:solidFill>
              </a:rPr>
              <a:t> </a:t>
            </a:r>
            <a:r>
              <a:rPr lang="en-GB" sz="2400" dirty="0">
                <a:solidFill>
                  <a:prstClr val="black"/>
                </a:solidFill>
              </a:rPr>
              <a:t>g mol-1  </a:t>
            </a:r>
          </a:p>
        </p:txBody>
      </p:sp>
      <p:sp>
        <p:nvSpPr>
          <p:cNvPr id="6" name="TextBox 5"/>
          <p:cNvSpPr txBox="1"/>
          <p:nvPr/>
        </p:nvSpPr>
        <p:spPr>
          <a:xfrm>
            <a:off x="1008387" y="3820440"/>
            <a:ext cx="6700552" cy="584775"/>
          </a:xfrm>
          <a:prstGeom prst="rect">
            <a:avLst/>
          </a:prstGeom>
          <a:noFill/>
        </p:spPr>
        <p:txBody>
          <a:bodyPr wrap="none" rtlCol="0">
            <a:spAutoFit/>
          </a:bodyPr>
          <a:lstStyle/>
          <a:p>
            <a:pPr defTabSz="914400"/>
            <a:r>
              <a:rPr lang="en-GB" sz="3200" b="1" dirty="0">
                <a:solidFill>
                  <a:srgbClr val="FF0000"/>
                </a:solidFill>
              </a:rPr>
              <a:t>% </a:t>
            </a:r>
            <a:r>
              <a:rPr lang="en-GB" sz="3200" b="1" dirty="0" smtClean="0">
                <a:solidFill>
                  <a:srgbClr val="FF0000"/>
                </a:solidFill>
              </a:rPr>
              <a:t>yield </a:t>
            </a:r>
            <a:r>
              <a:rPr lang="en-GB" sz="3200" dirty="0" smtClean="0">
                <a:solidFill>
                  <a:prstClr val="black"/>
                </a:solidFill>
              </a:rPr>
              <a:t>=  Practical Wt / Theoretical Wt</a:t>
            </a:r>
            <a:endParaRPr lang="en-GB" sz="3200" b="1" dirty="0">
              <a:solidFill>
                <a:srgbClr val="FF0000"/>
              </a:solidFill>
            </a:endParaRPr>
          </a:p>
        </p:txBody>
      </p:sp>
    </p:spTree>
    <p:extLst>
      <p:ext uri="{BB962C8B-B14F-4D97-AF65-F5344CB8AC3E}">
        <p14:creationId xmlns:p14="http://schemas.microsoft.com/office/powerpoint/2010/main" val="840461555"/>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375</TotalTime>
  <Words>555</Words>
  <Application>Microsoft Office PowerPoint</Application>
  <PresentationFormat>Custom</PresentationFormat>
  <Paragraphs>56</Paragraphs>
  <Slides>12</Slides>
  <Notes>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17" baseType="lpstr">
      <vt:lpstr>1_Office Theme</vt:lpstr>
      <vt:lpstr>2_Office Theme</vt:lpstr>
      <vt:lpstr>3_Office Theme</vt:lpstr>
      <vt:lpstr>Austin</vt:lpstr>
      <vt:lpstr>ChemSketch</vt:lpstr>
      <vt:lpstr>Preparation of aspirin  </vt:lpstr>
      <vt:lpstr>  Aspirin</vt:lpstr>
      <vt:lpstr>Preparation </vt:lpstr>
      <vt:lpstr>PowerPoint Presentation</vt:lpstr>
      <vt:lpstr>PowerPoint Presentation</vt:lpstr>
      <vt:lpstr>Safety </vt:lpstr>
      <vt:lpstr>PowerPoint Presentation</vt:lpstr>
      <vt:lpstr>PowerPoint Presentation</vt:lpstr>
      <vt:lpstr>PowerPoint Presentation</vt:lpstr>
      <vt:lpstr> Purification</vt:lpstr>
      <vt:lpstr>Melting Point </vt:lpstr>
      <vt:lpstr>Report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of aspirin</dc:title>
  <dc:creator>Dell</dc:creator>
  <cp:lastModifiedBy>DR.Ahmed Saker 2O11</cp:lastModifiedBy>
  <cp:revision>25</cp:revision>
  <dcterms:created xsi:type="dcterms:W3CDTF">2020-12-20T04:42:52Z</dcterms:created>
  <dcterms:modified xsi:type="dcterms:W3CDTF">2023-10-13T19:43:03Z</dcterms:modified>
</cp:coreProperties>
</file>